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84" r:id="rId1"/>
  </p:sldMasterIdLst>
  <p:notesMasterIdLst>
    <p:notesMasterId r:id="rId66"/>
  </p:notesMasterIdLst>
  <p:sldIdLst>
    <p:sldId id="256" r:id="rId2"/>
    <p:sldId id="257" r:id="rId3"/>
    <p:sldId id="258" r:id="rId4"/>
    <p:sldId id="304" r:id="rId5"/>
    <p:sldId id="281" r:id="rId6"/>
    <p:sldId id="259" r:id="rId7"/>
    <p:sldId id="277" r:id="rId8"/>
    <p:sldId id="283" r:id="rId9"/>
    <p:sldId id="319" r:id="rId10"/>
    <p:sldId id="273" r:id="rId11"/>
    <p:sldId id="305" r:id="rId12"/>
    <p:sldId id="287" r:id="rId13"/>
    <p:sldId id="302" r:id="rId14"/>
    <p:sldId id="323" r:id="rId15"/>
    <p:sldId id="260" r:id="rId16"/>
    <p:sldId id="261" r:id="rId17"/>
    <p:sldId id="284" r:id="rId18"/>
    <p:sldId id="312" r:id="rId19"/>
    <p:sldId id="262" r:id="rId20"/>
    <p:sldId id="288" r:id="rId21"/>
    <p:sldId id="322" r:id="rId22"/>
    <p:sldId id="263" r:id="rId23"/>
    <p:sldId id="289" r:id="rId24"/>
    <p:sldId id="285" r:id="rId25"/>
    <p:sldId id="264" r:id="rId26"/>
    <p:sldId id="265" r:id="rId27"/>
    <p:sldId id="290" r:id="rId28"/>
    <p:sldId id="266" r:id="rId29"/>
    <p:sldId id="267" r:id="rId30"/>
    <p:sldId id="291" r:id="rId31"/>
    <p:sldId id="292" r:id="rId32"/>
    <p:sldId id="293" r:id="rId33"/>
    <p:sldId id="324" r:id="rId34"/>
    <p:sldId id="325" r:id="rId35"/>
    <p:sldId id="268" r:id="rId36"/>
    <p:sldId id="269" r:id="rId37"/>
    <p:sldId id="271" r:id="rId38"/>
    <p:sldId id="315" r:id="rId39"/>
    <p:sldId id="272" r:id="rId40"/>
    <p:sldId id="274" r:id="rId41"/>
    <p:sldId id="297" r:id="rId42"/>
    <p:sldId id="298" r:id="rId43"/>
    <p:sldId id="299" r:id="rId44"/>
    <p:sldId id="300" r:id="rId45"/>
    <p:sldId id="275" r:id="rId46"/>
    <p:sldId id="276" r:id="rId47"/>
    <p:sldId id="301" r:id="rId48"/>
    <p:sldId id="278" r:id="rId49"/>
    <p:sldId id="279" r:id="rId50"/>
    <p:sldId id="303" r:id="rId51"/>
    <p:sldId id="326" r:id="rId52"/>
    <p:sldId id="321" r:id="rId53"/>
    <p:sldId id="320" r:id="rId54"/>
    <p:sldId id="306" r:id="rId55"/>
    <p:sldId id="307" r:id="rId56"/>
    <p:sldId id="308" r:id="rId57"/>
    <p:sldId id="309" r:id="rId58"/>
    <p:sldId id="310" r:id="rId59"/>
    <p:sldId id="311" r:id="rId60"/>
    <p:sldId id="313" r:id="rId61"/>
    <p:sldId id="314" r:id="rId62"/>
    <p:sldId id="317" r:id="rId63"/>
    <p:sldId id="316" r:id="rId64"/>
    <p:sldId id="318" r:id="rId6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16" autoAdjust="0"/>
    <p:restoredTop sz="68655" autoAdjust="0"/>
  </p:normalViewPr>
  <p:slideViewPr>
    <p:cSldViewPr snapToGrid="0">
      <p:cViewPr varScale="1">
        <p:scale>
          <a:sx n="78" d="100"/>
          <a:sy n="78" d="100"/>
        </p:scale>
        <p:origin x="2226" y="96"/>
      </p:cViewPr>
      <p:guideLst/>
    </p:cSldViewPr>
  </p:slideViewPr>
  <p:notesTextViewPr>
    <p:cViewPr>
      <p:scale>
        <a:sx n="200" d="100"/>
        <a:sy n="200" d="100"/>
      </p:scale>
      <p:origin x="0" y="0"/>
    </p:cViewPr>
  </p:notesTextViewPr>
  <p:sorterViewPr>
    <p:cViewPr>
      <p:scale>
        <a:sx n="100" d="100"/>
        <a:sy n="100" d="100"/>
      </p:scale>
      <p:origin x="0" y="-15162"/>
    </p:cViewPr>
  </p:sorterViewPr>
  <p:notesViewPr>
    <p:cSldViewPr snapToGrid="0">
      <p:cViewPr>
        <p:scale>
          <a:sx n="200" d="100"/>
          <a:sy n="200" d="100"/>
        </p:scale>
        <p:origin x="432" y="-8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597D2B6C-2659-4453-A355-2A2D77BC90EF}" type="datetimeFigureOut">
              <a:rPr lang="en-US" smtClean="0"/>
              <a:t>4/8/2022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66FC48A-EBC1-44DE-BB58-E859DB7BF175}" type="slidenum">
              <a:rPr lang="en-US" smtClean="0"/>
              <a:t>‹#›</a:t>
            </a:fld>
            <a:endParaRPr lang="en-US"/>
          </a:p>
        </p:txBody>
      </p:sp>
    </p:spTree>
    <p:extLst>
      <p:ext uri="{BB962C8B-B14F-4D97-AF65-F5344CB8AC3E}">
        <p14:creationId xmlns:p14="http://schemas.microsoft.com/office/powerpoint/2010/main" val="2247136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the next 40</a:t>
            </a:r>
            <a:r>
              <a:rPr lang="en-US" baseline="0" dirty="0"/>
              <a:t> minutes or so, I’m going to brief you on operational topics that are important for you to know about as you begin to use JEFS in Family Court Civil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In doing this, I hope to provide you with as much accurate and useful information as possible. After this town hall, we will post the </a:t>
            </a:r>
            <a:r>
              <a:rPr lang="en-US" baseline="0" dirty="0" err="1"/>
              <a:t>powerpoint</a:t>
            </a:r>
            <a:r>
              <a:rPr lang="en-US" baseline="0" dirty="0"/>
              <a:t> file of this presentation on the Judiciary Internet website so you can use it as a detailed reference or ready-made training resource. The town hall is also being recorded and the link to that recording will be posted on the Family Court Civil information web page sometime next week.</a:t>
            </a:r>
          </a:p>
          <a:p>
            <a:endParaRPr lang="en-US" baseline="0" dirty="0"/>
          </a:p>
          <a:p>
            <a:r>
              <a:rPr lang="en-US" dirty="0"/>
              <a:t>The information I’ll be sharing with</a:t>
            </a:r>
            <a:r>
              <a:rPr lang="en-US" baseline="0" dirty="0"/>
              <a:t> you </a:t>
            </a:r>
            <a:r>
              <a:rPr lang="en-US" dirty="0"/>
              <a:t>today specifically applies to the First Circuit and generally applies to the Second, Third, and Fifth Circuits.</a:t>
            </a:r>
            <a:r>
              <a:rPr lang="en-US" baseline="0" dirty="0"/>
              <a:t> There’s a lot of commonality in e-filing between the circuits, but a</a:t>
            </a:r>
            <a:r>
              <a:rPr lang="en-US" dirty="0"/>
              <a:t>s some specific procedures may differ, please refer to the information provided by each respective circuit or contact the appropriate circuit</a:t>
            </a:r>
            <a:r>
              <a:rPr lang="en-US" baseline="0" dirty="0"/>
              <a:t> </a:t>
            </a:r>
            <a:r>
              <a:rPr lang="en-US" dirty="0"/>
              <a:t>to address any questions you may have.</a:t>
            </a:r>
          </a:p>
        </p:txBody>
      </p:sp>
      <p:sp>
        <p:nvSpPr>
          <p:cNvPr id="4" name="Slide Number Placeholder 3"/>
          <p:cNvSpPr>
            <a:spLocks noGrp="1"/>
          </p:cNvSpPr>
          <p:nvPr>
            <p:ph type="sldNum" sz="quarter" idx="10"/>
          </p:nvPr>
        </p:nvSpPr>
        <p:spPr/>
        <p:txBody>
          <a:bodyPr/>
          <a:lstStyle/>
          <a:p>
            <a:fld id="{666FC48A-EBC1-44DE-BB58-E859DB7BF175}" type="slidenum">
              <a:rPr lang="en-US" smtClean="0"/>
              <a:t>1</a:t>
            </a:fld>
            <a:endParaRPr lang="en-US"/>
          </a:p>
        </p:txBody>
      </p:sp>
    </p:spTree>
    <p:extLst>
      <p:ext uri="{BB962C8B-B14F-4D97-AF65-F5344CB8AC3E}">
        <p14:creationId xmlns:p14="http://schemas.microsoft.com/office/powerpoint/2010/main" val="3284497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a:t>
            </a:r>
            <a:r>
              <a:rPr lang="en-US" baseline="0" dirty="0"/>
              <a:t> </a:t>
            </a:r>
            <a:r>
              <a:rPr lang="en-US" dirty="0"/>
              <a:t>a basic summary of our JIMS FC</a:t>
            </a:r>
            <a:r>
              <a:rPr lang="en-US" baseline="0" dirty="0"/>
              <a:t> Civil launch schedule. </a:t>
            </a:r>
            <a:r>
              <a:rPr lang="en-US" dirty="0"/>
              <a:t>At 4:30 p.m. on Wednesday,</a:t>
            </a:r>
            <a:r>
              <a:rPr lang="en-US" baseline="0" dirty="0"/>
              <a:t> </a:t>
            </a:r>
            <a:r>
              <a:rPr lang="en-US" dirty="0"/>
              <a:t>April 20, </a:t>
            </a:r>
            <a:r>
              <a:rPr lang="en-US" dirty="0" err="1"/>
              <a:t>Ho’ohiki</a:t>
            </a:r>
            <a:r>
              <a:rPr lang="en-US" dirty="0"/>
              <a:t> data will be frozen and</a:t>
            </a:r>
            <a:r>
              <a:rPr lang="en-US" baseline="0" dirty="0"/>
              <a:t> no additional updates to data in </a:t>
            </a:r>
            <a:r>
              <a:rPr lang="en-US" baseline="0" dirty="0" err="1"/>
              <a:t>Ho‘ohiki</a:t>
            </a:r>
            <a:r>
              <a:rPr lang="en-US" baseline="0" dirty="0"/>
              <a:t>  will occur. A</a:t>
            </a:r>
            <a:r>
              <a:rPr lang="en-US" dirty="0"/>
              <a:t>ttorneys</a:t>
            </a:r>
            <a:r>
              <a:rPr lang="en-US" baseline="0" dirty="0"/>
              <a:t> and SRLS</a:t>
            </a:r>
            <a:r>
              <a:rPr lang="en-US" dirty="0"/>
              <a:t> will still conventionally file at the courthouse on Thursday,</a:t>
            </a:r>
            <a:r>
              <a:rPr lang="en-US" baseline="0" dirty="0"/>
              <a:t> </a:t>
            </a:r>
            <a:r>
              <a:rPr lang="en-US" dirty="0"/>
              <a:t>April 21 and Friday, April 22.</a:t>
            </a:r>
          </a:p>
          <a:p>
            <a:endParaRPr lang="en-US" dirty="0"/>
          </a:p>
          <a:p>
            <a:r>
              <a:rPr lang="en-US" dirty="0"/>
              <a:t>Beginning on Friday at 5 p.m.</a:t>
            </a:r>
            <a:r>
              <a:rPr lang="en-US" baseline="0" dirty="0"/>
              <a:t> through the weekend, existing </a:t>
            </a:r>
            <a:r>
              <a:rPr lang="en-US" dirty="0"/>
              <a:t>JEFS users will not be able to e-file at all in any case type.</a:t>
            </a:r>
          </a:p>
          <a:p>
            <a:endParaRPr lang="en-US" dirty="0"/>
          </a:p>
          <a:p>
            <a:r>
              <a:rPr lang="en-US" dirty="0"/>
              <a:t>On Monday, April 25, mandatory attorney e-filing will</a:t>
            </a:r>
            <a:r>
              <a:rPr lang="en-US" baseline="0" dirty="0"/>
              <a:t> begin </a:t>
            </a:r>
            <a:r>
              <a:rPr lang="en-US" dirty="0"/>
              <a:t>in all FC Civil cases types. There will</a:t>
            </a:r>
            <a:r>
              <a:rPr lang="en-US" baseline="0" dirty="0"/>
              <a:t> be </a:t>
            </a:r>
            <a:r>
              <a:rPr lang="en-US" dirty="0"/>
              <a:t>no grace period. If an attorney goes to the courthouse to conventionally file a document on April 25, they will be advised to e-file in JEFS. SRLs, of course, will still conventionally file their documents</a:t>
            </a:r>
            <a:r>
              <a:rPr lang="en-US" baseline="0" dirty="0"/>
              <a:t> at the courthouse. </a:t>
            </a:r>
          </a:p>
          <a:p>
            <a:endParaRPr lang="en-US" baseline="0" dirty="0"/>
          </a:p>
          <a:p>
            <a:r>
              <a:rPr lang="en-US" baseline="0" dirty="0"/>
              <a:t>And as I mentioned earlier, between April 25 – May 20, we’ll have additional employees available to provide JEFS user support.</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10</a:t>
            </a:fld>
            <a:endParaRPr lang="en-US"/>
          </a:p>
        </p:txBody>
      </p:sp>
    </p:spTree>
    <p:extLst>
      <p:ext uri="{BB962C8B-B14F-4D97-AF65-F5344CB8AC3E}">
        <p14:creationId xmlns:p14="http://schemas.microsoft.com/office/powerpoint/2010/main" val="209340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is: How much is this system like the filings in Appellate, Criminal and Civil cases?  Can we use the same password for JEFS? </a:t>
            </a:r>
          </a:p>
          <a:p>
            <a:endParaRPr lang="en-US" dirty="0"/>
          </a:p>
          <a:p>
            <a:r>
              <a:rPr lang="en-US" dirty="0"/>
              <a:t>JEFS</a:t>
            </a:r>
            <a:r>
              <a:rPr lang="en-US" baseline="0" dirty="0"/>
              <a:t> Family Civil is part of the same JIMS system used in the other case types. So, i</a:t>
            </a:r>
            <a:r>
              <a:rPr lang="en-US" dirty="0"/>
              <a:t>f you’ve used JEFS before for appellate, criminal or civil cases, you probably won’t notice much of a difference in how JEFS works for FC Civil cases. Your login and password will be the same when</a:t>
            </a:r>
            <a:r>
              <a:rPr lang="en-US" baseline="0" dirty="0"/>
              <a:t> e-filing to all case types</a:t>
            </a:r>
            <a:r>
              <a:rPr lang="en-US" dirty="0"/>
              <a:t>.</a:t>
            </a:r>
          </a:p>
        </p:txBody>
      </p:sp>
      <p:sp>
        <p:nvSpPr>
          <p:cNvPr id="4" name="Slide Number Placeholder 3"/>
          <p:cNvSpPr>
            <a:spLocks noGrp="1"/>
          </p:cNvSpPr>
          <p:nvPr>
            <p:ph type="sldNum" sz="quarter" idx="10"/>
          </p:nvPr>
        </p:nvSpPr>
        <p:spPr/>
        <p:txBody>
          <a:bodyPr/>
          <a:lstStyle/>
          <a:p>
            <a:fld id="{666FC48A-EBC1-44DE-BB58-E859DB7BF175}" type="slidenum">
              <a:rPr lang="en-US" smtClean="0"/>
              <a:t>11</a:t>
            </a:fld>
            <a:endParaRPr lang="en-US"/>
          </a:p>
        </p:txBody>
      </p:sp>
    </p:spTree>
    <p:extLst>
      <p:ext uri="{BB962C8B-B14F-4D97-AF65-F5344CB8AC3E}">
        <p14:creationId xmlns:p14="http://schemas.microsoft.com/office/powerpoint/2010/main" val="3238975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How will we view, access and download case files and documents?</a:t>
            </a:r>
          </a:p>
          <a:p>
            <a:endParaRPr lang="en-US" dirty="0">
              <a:solidFill>
                <a:srgbClr val="0070C0"/>
              </a:solidFill>
            </a:endParaRPr>
          </a:p>
          <a:p>
            <a:r>
              <a:rPr lang="en-US" dirty="0"/>
              <a:t>We’ve provided a very detailed answer here in writing which I will not repeat. But</a:t>
            </a:r>
            <a:r>
              <a:rPr lang="en-US" baseline="0" dirty="0"/>
              <a:t> f</a:t>
            </a:r>
            <a:r>
              <a:rPr lang="en-US" dirty="0"/>
              <a:t>or</a:t>
            </a:r>
            <a:r>
              <a:rPr lang="en-US" baseline="0" dirty="0"/>
              <a:t> the most part</a:t>
            </a:r>
            <a:r>
              <a:rPr lang="en-US" dirty="0"/>
              <a:t>, you will have access to view and download the documents in your active cases through JEFS.</a:t>
            </a:r>
          </a:p>
        </p:txBody>
      </p:sp>
      <p:sp>
        <p:nvSpPr>
          <p:cNvPr id="4" name="Slide Number Placeholder 3"/>
          <p:cNvSpPr>
            <a:spLocks noGrp="1"/>
          </p:cNvSpPr>
          <p:nvPr>
            <p:ph type="sldNum" sz="quarter" idx="10"/>
          </p:nvPr>
        </p:nvSpPr>
        <p:spPr/>
        <p:txBody>
          <a:bodyPr/>
          <a:lstStyle/>
          <a:p>
            <a:fld id="{666FC48A-EBC1-44DE-BB58-E859DB7BF175}" type="slidenum">
              <a:rPr lang="en-US" smtClean="0"/>
              <a:t>12</a:t>
            </a:fld>
            <a:endParaRPr lang="en-US"/>
          </a:p>
        </p:txBody>
      </p:sp>
    </p:spTree>
    <p:extLst>
      <p:ext uri="{BB962C8B-B14F-4D97-AF65-F5344CB8AC3E}">
        <p14:creationId xmlns:p14="http://schemas.microsoft.com/office/powerpoint/2010/main" val="1545229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For searching court cases, Will there continue to be a </a:t>
            </a:r>
            <a:r>
              <a:rPr lang="en-US" dirty="0" err="1">
                <a:solidFill>
                  <a:srgbClr val="0070C0"/>
                </a:solidFill>
              </a:rPr>
              <a:t>Ho`ohiki</a:t>
            </a:r>
            <a:r>
              <a:rPr lang="en-US" dirty="0">
                <a:solidFill>
                  <a:srgbClr val="0070C0"/>
                </a:solidFill>
              </a:rPr>
              <a:t> system and what cases will be on that system?</a:t>
            </a:r>
          </a:p>
          <a:p>
            <a:endParaRPr lang="en-US" dirty="0">
              <a:solidFill>
                <a:srgbClr val="0070C0"/>
              </a:solidFill>
            </a:endParaRPr>
          </a:p>
          <a:p>
            <a:r>
              <a:rPr lang="en-US" dirty="0"/>
              <a:t>The </a:t>
            </a:r>
            <a:r>
              <a:rPr lang="en-US" dirty="0" err="1"/>
              <a:t>Ho’ohiki</a:t>
            </a:r>
            <a:r>
              <a:rPr lang="en-US" dirty="0"/>
              <a:t> web page</a:t>
            </a:r>
            <a:r>
              <a:rPr lang="en-US" baseline="0" dirty="0"/>
              <a:t> </a:t>
            </a:r>
            <a:r>
              <a:rPr lang="en-US" dirty="0"/>
              <a:t>will be deactivated on April 25. </a:t>
            </a:r>
            <a:r>
              <a:rPr lang="en-US" dirty="0" err="1"/>
              <a:t>Ho‘ohiki</a:t>
            </a:r>
            <a:r>
              <a:rPr lang="en-US" dirty="0"/>
              <a:t> has had an incredible run.</a:t>
            </a:r>
            <a:r>
              <a:rPr lang="en-US" baseline="0" dirty="0"/>
              <a:t> </a:t>
            </a:r>
            <a:r>
              <a:rPr lang="en-US" dirty="0"/>
              <a:t>It was first made available to the public in 2000 when 7-15 people were using it at any given time. By 2008, 300,000 people were accessing it annually. The case management system underlying </a:t>
            </a:r>
            <a:r>
              <a:rPr lang="en-US" dirty="0" err="1"/>
              <a:t>Ho‘ohiki</a:t>
            </a:r>
            <a:r>
              <a:rPr lang="en-US" dirty="0"/>
              <a:t> is called HAJIS. HAJIS is the State Judiciary’s first case management system and has reliably served the court and Hawaii residents every day since it was launched in November 1978.</a:t>
            </a:r>
          </a:p>
        </p:txBody>
      </p:sp>
      <p:sp>
        <p:nvSpPr>
          <p:cNvPr id="4" name="Slide Number Placeholder 3"/>
          <p:cNvSpPr>
            <a:spLocks noGrp="1"/>
          </p:cNvSpPr>
          <p:nvPr>
            <p:ph type="sldNum" sz="quarter" idx="10"/>
          </p:nvPr>
        </p:nvSpPr>
        <p:spPr/>
        <p:txBody>
          <a:bodyPr/>
          <a:lstStyle/>
          <a:p>
            <a:fld id="{666FC48A-EBC1-44DE-BB58-E859DB7BF175}" type="slidenum">
              <a:rPr lang="en-US" smtClean="0"/>
              <a:t>13</a:t>
            </a:fld>
            <a:endParaRPr lang="en-US"/>
          </a:p>
        </p:txBody>
      </p:sp>
    </p:spTree>
    <p:extLst>
      <p:ext uri="{BB962C8B-B14F-4D97-AF65-F5344CB8AC3E}">
        <p14:creationId xmlns:p14="http://schemas.microsoft.com/office/powerpoint/2010/main" val="2764685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What is the Case ID format when entering my Case ID in JIMS? </a:t>
            </a:r>
            <a:endParaRPr lang="en-US" dirty="0"/>
          </a:p>
          <a:p>
            <a:endParaRPr lang="en-US" dirty="0"/>
          </a:p>
          <a:p>
            <a:r>
              <a:rPr lang="en-US" dirty="0"/>
              <a:t>In terms of how the Case</a:t>
            </a:r>
            <a:r>
              <a:rPr lang="en-US" baseline="0" dirty="0"/>
              <a:t> IDs</a:t>
            </a:r>
            <a:r>
              <a:rPr lang="en-US" dirty="0"/>
              <a:t> are formatted, there’s two different categories of cases. </a:t>
            </a:r>
          </a:p>
          <a:p>
            <a:endParaRPr lang="en-US" dirty="0"/>
          </a:p>
          <a:p>
            <a:r>
              <a:rPr lang="en-US" dirty="0"/>
              <a:t>The cases initiated after the JEFS Family Civil launch date of April 25, 2022 are formatted pretty easily as noted in this slide.</a:t>
            </a:r>
          </a:p>
          <a:p>
            <a:endParaRPr lang="en-US" dirty="0"/>
          </a:p>
          <a:p>
            <a:r>
              <a:rPr lang="en-US" dirty="0"/>
              <a:t>The cases initiated before April 25, 2022 are formatted in a different way. How to search for these cases is detailed on the </a:t>
            </a:r>
            <a:r>
              <a:rPr lang="en-US" dirty="0" err="1"/>
              <a:t>eCourt</a:t>
            </a:r>
            <a:r>
              <a:rPr lang="en-US" dirty="0"/>
              <a:t> </a:t>
            </a:r>
            <a:r>
              <a:rPr lang="en-US" dirty="0" err="1"/>
              <a:t>Kokua</a:t>
            </a:r>
            <a:r>
              <a:rPr lang="en-US" baseline="0" dirty="0"/>
              <a:t> web page which is linked in this slide and I’ll show that page to you right now. We don’t have the time to review this together right now, but once you follow this guide and find a few cases, you’ll get the hang of it. If not, you can give us a call.</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14</a:t>
            </a:fld>
            <a:endParaRPr lang="en-US"/>
          </a:p>
        </p:txBody>
      </p:sp>
    </p:spTree>
    <p:extLst>
      <p:ext uri="{BB962C8B-B14F-4D97-AF65-F5344CB8AC3E}">
        <p14:creationId xmlns:p14="http://schemas.microsoft.com/office/powerpoint/2010/main" val="5912323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I mentioned earlier, on the Thursday and Friday prior to the Monday launch of JEFS Family Civil, SRLs and attorneys will conventionally file their documents at the courthouse like usual. Court hearings will occur and future events will be scheduled. But the staff will not be able to update the docket, input their minutes, or schedule events in the case management system. They will have to wait until Monday to do so,</a:t>
            </a:r>
            <a:r>
              <a:rPr lang="en-US" baseline="0" dirty="0"/>
              <a:t> then</a:t>
            </a:r>
            <a:r>
              <a:rPr lang="en-US" dirty="0"/>
              <a:t> start catching up on this work. Even with overtime, it will take our staff some time to completely</a:t>
            </a:r>
            <a:r>
              <a:rPr lang="en-US" baseline="0" dirty="0"/>
              <a:t> </a:t>
            </a:r>
            <a:r>
              <a:rPr lang="en-US" dirty="0"/>
              <a:t>catch up. So, the information and documents available in JEFS/JIMS at launch will initially be delayed.</a:t>
            </a:r>
          </a:p>
        </p:txBody>
      </p:sp>
      <p:sp>
        <p:nvSpPr>
          <p:cNvPr id="4" name="Slide Number Placeholder 3"/>
          <p:cNvSpPr>
            <a:spLocks noGrp="1"/>
          </p:cNvSpPr>
          <p:nvPr>
            <p:ph type="sldNum" sz="quarter" idx="10"/>
          </p:nvPr>
        </p:nvSpPr>
        <p:spPr/>
        <p:txBody>
          <a:bodyPr/>
          <a:lstStyle/>
          <a:p>
            <a:fld id="{666FC48A-EBC1-44DE-BB58-E859DB7BF175}" type="slidenum">
              <a:rPr lang="en-US" smtClean="0"/>
              <a:t>15</a:t>
            </a:fld>
            <a:endParaRPr lang="en-US"/>
          </a:p>
        </p:txBody>
      </p:sp>
    </p:spTree>
    <p:extLst>
      <p:ext uri="{BB962C8B-B14F-4D97-AF65-F5344CB8AC3E}">
        <p14:creationId xmlns:p14="http://schemas.microsoft.com/office/powerpoint/2010/main" val="808030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noted in this slide, at the initiation of cases, the Hawaii Electronic Filing</a:t>
            </a:r>
            <a:r>
              <a:rPr lang="en-US" baseline="0" dirty="0"/>
              <a:t> and Service Rules a</a:t>
            </a:r>
            <a:r>
              <a:rPr lang="en-US" dirty="0"/>
              <a:t>nd Hawaii Family Court Rules require conventional service to both JEFS users and non-JEFS</a:t>
            </a:r>
            <a:r>
              <a:rPr lang="en-US" baseline="0" dirty="0"/>
              <a:t> users</a:t>
            </a:r>
            <a:r>
              <a:rPr lang="en-US" dirty="0"/>
              <a:t>. Afte</a:t>
            </a:r>
            <a:r>
              <a:rPr lang="en-US" baseline="0" dirty="0"/>
              <a:t>r case initiation</a:t>
            </a:r>
            <a:r>
              <a:rPr lang="en-US" dirty="0"/>
              <a:t>, attorneys will generally not need to provide conventional service to other attorneys because JEFS</a:t>
            </a:r>
            <a:r>
              <a:rPr lang="en-US" baseline="0" dirty="0"/>
              <a:t> users will receive Notices of Electronic Filing (NEFs).</a:t>
            </a:r>
            <a:r>
              <a:rPr lang="en-US" dirty="0"/>
              <a:t> You</a:t>
            </a:r>
            <a:r>
              <a:rPr lang="en-US" baseline="0" dirty="0"/>
              <a:t> </a:t>
            </a:r>
            <a:r>
              <a:rPr lang="en-US" dirty="0"/>
              <a:t>will need to provide conventional service to self-represented</a:t>
            </a:r>
            <a:r>
              <a:rPr lang="en-US" baseline="0" dirty="0"/>
              <a:t> litigants </a:t>
            </a:r>
            <a:r>
              <a:rPr lang="en-US" dirty="0"/>
              <a:t>who do not receive these NEFs.</a:t>
            </a:r>
          </a:p>
        </p:txBody>
      </p:sp>
      <p:sp>
        <p:nvSpPr>
          <p:cNvPr id="4" name="Slide Number Placeholder 3"/>
          <p:cNvSpPr>
            <a:spLocks noGrp="1"/>
          </p:cNvSpPr>
          <p:nvPr>
            <p:ph type="sldNum" sz="quarter" idx="10"/>
          </p:nvPr>
        </p:nvSpPr>
        <p:spPr/>
        <p:txBody>
          <a:bodyPr/>
          <a:lstStyle/>
          <a:p>
            <a:fld id="{666FC48A-EBC1-44DE-BB58-E859DB7BF175}" type="slidenum">
              <a:rPr lang="en-US" smtClean="0"/>
              <a:t>16</a:t>
            </a:fld>
            <a:endParaRPr lang="en-US"/>
          </a:p>
        </p:txBody>
      </p:sp>
    </p:spTree>
    <p:extLst>
      <p:ext uri="{BB962C8B-B14F-4D97-AF65-F5344CB8AC3E}">
        <p14:creationId xmlns:p14="http://schemas.microsoft.com/office/powerpoint/2010/main" val="26577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Are unrepresented parties required to file documents electronically?</a:t>
            </a:r>
          </a:p>
          <a:p>
            <a:endParaRPr lang="en-US" dirty="0"/>
          </a:p>
          <a:p>
            <a:r>
              <a:rPr lang="en-US" dirty="0"/>
              <a:t>In my personal opinion, if you are assisting self-represented litigants with their cases, I would not recommend that you encourage them to become JEFS users. It takes a while to learn how to use JEFS and most SRLs only have 1 case. Because there are significant responsibilities that an SRL would assume when they sign up as JEFS user,</a:t>
            </a:r>
            <a:r>
              <a:rPr lang="en-US" baseline="0" dirty="0"/>
              <a:t> in</a:t>
            </a:r>
            <a:r>
              <a:rPr lang="en-US" dirty="0"/>
              <a:t> the vast majority of circumstances, it is</a:t>
            </a:r>
            <a:r>
              <a:rPr lang="en-US" baseline="0" dirty="0"/>
              <a:t> better </a:t>
            </a:r>
            <a:r>
              <a:rPr lang="en-US" dirty="0"/>
              <a:t>for SRLs to file conventionally at</a:t>
            </a:r>
            <a:r>
              <a:rPr lang="en-US" baseline="0" dirty="0"/>
              <a:t> the courthouse</a:t>
            </a:r>
            <a:r>
              <a:rPr lang="en-US" dirty="0"/>
              <a:t>.</a:t>
            </a:r>
          </a:p>
          <a:p>
            <a:endParaRPr lang="en-US" dirty="0"/>
          </a:p>
          <a:p>
            <a:r>
              <a:rPr lang="en-US" dirty="0"/>
              <a:t>Having said that, it</a:t>
            </a:r>
            <a:r>
              <a:rPr lang="en-US" baseline="0" dirty="0"/>
              <a:t> is possible that </a:t>
            </a:r>
            <a:r>
              <a:rPr lang="en-US" dirty="0"/>
              <a:t>some SRLs might</a:t>
            </a:r>
            <a:r>
              <a:rPr lang="en-US" baseline="0" dirty="0"/>
              <a:t> benefit from becoming </a:t>
            </a:r>
            <a:r>
              <a:rPr lang="en-US" dirty="0"/>
              <a:t>JEFS users. In District Court Civil cases, for example, a landlord</a:t>
            </a:r>
            <a:r>
              <a:rPr lang="en-US" baseline="0" dirty="0"/>
              <a:t> </a:t>
            </a:r>
            <a:r>
              <a:rPr lang="en-US" dirty="0"/>
              <a:t>without</a:t>
            </a:r>
            <a:r>
              <a:rPr lang="en-US" baseline="0" dirty="0"/>
              <a:t> attorney representation </a:t>
            </a:r>
            <a:r>
              <a:rPr lang="en-US" dirty="0"/>
              <a:t>who</a:t>
            </a:r>
            <a:r>
              <a:rPr lang="en-US" baseline="0" dirty="0"/>
              <a:t> regularly becomes </a:t>
            </a:r>
            <a:r>
              <a:rPr lang="en-US" dirty="0"/>
              <a:t>involved in landlord-tenant cases,</a:t>
            </a:r>
            <a:r>
              <a:rPr lang="en-US" baseline="0" dirty="0"/>
              <a:t> might prefer to become a JEFS user. Or an SRL living on the mainland might want to e-file directly to their case and become a JEFS user for that convenience. </a:t>
            </a:r>
            <a:endParaRPr lang="en-US" dirty="0"/>
          </a:p>
          <a:p>
            <a:r>
              <a:rPr lang="en-US" dirty="0"/>
              <a:t>  </a:t>
            </a:r>
          </a:p>
        </p:txBody>
      </p:sp>
      <p:sp>
        <p:nvSpPr>
          <p:cNvPr id="4" name="Slide Number Placeholder 3"/>
          <p:cNvSpPr>
            <a:spLocks noGrp="1"/>
          </p:cNvSpPr>
          <p:nvPr>
            <p:ph type="sldNum" sz="quarter" idx="10"/>
          </p:nvPr>
        </p:nvSpPr>
        <p:spPr/>
        <p:txBody>
          <a:bodyPr/>
          <a:lstStyle/>
          <a:p>
            <a:fld id="{666FC48A-EBC1-44DE-BB58-E859DB7BF175}" type="slidenum">
              <a:rPr lang="en-US" smtClean="0"/>
              <a:t>17</a:t>
            </a:fld>
            <a:endParaRPr lang="en-US"/>
          </a:p>
        </p:txBody>
      </p:sp>
    </p:spTree>
    <p:extLst>
      <p:ext uri="{BB962C8B-B14F-4D97-AF65-F5344CB8AC3E}">
        <p14:creationId xmlns:p14="http://schemas.microsoft.com/office/powerpoint/2010/main" val="2078102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With JEFS, will Notices of Electronic Filing</a:t>
            </a:r>
            <a:r>
              <a:rPr lang="en-US" baseline="0" dirty="0">
                <a:solidFill>
                  <a:srgbClr val="0070C0"/>
                </a:solidFill>
              </a:rPr>
              <a:t> (NEFs) </a:t>
            </a:r>
            <a:r>
              <a:rPr lang="en-US" dirty="0">
                <a:solidFill>
                  <a:srgbClr val="0070C0"/>
                </a:solidFill>
              </a:rPr>
              <a:t>be distributed automatically to the parties and/or recipients on record? </a:t>
            </a:r>
          </a:p>
          <a:p>
            <a:endParaRPr lang="en-US" dirty="0"/>
          </a:p>
          <a:p>
            <a:r>
              <a:rPr lang="en-US" dirty="0"/>
              <a:t>JEFS users will automatically</a:t>
            </a:r>
            <a:r>
              <a:rPr lang="en-US" baseline="0" dirty="0"/>
              <a:t> receive NEFs. Non-JEFS users will not receive NEFs. So, parties represented by attorneys will be notified via NEFs, while the vast majority of SRLs will still need to be served conventionally.</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18</a:t>
            </a:fld>
            <a:endParaRPr lang="en-US"/>
          </a:p>
        </p:txBody>
      </p:sp>
    </p:spTree>
    <p:extLst>
      <p:ext uri="{BB962C8B-B14F-4D97-AF65-F5344CB8AC3E}">
        <p14:creationId xmlns:p14="http://schemas.microsoft.com/office/powerpoint/2010/main" val="1913097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Hawaii Court Record Rule 9 was covered by Judge Medeiros at last week’s Friday’s town hall meeting and there’s a video available of that on the web page I showed you earlier.</a:t>
            </a:r>
          </a:p>
          <a:p>
            <a:endParaRPr lang="en-US" baseline="0" dirty="0"/>
          </a:p>
          <a:p>
            <a:r>
              <a:rPr lang="en-US" baseline="0" dirty="0"/>
              <a:t>I would just like to reinforce the point that, because all non-confidential, unsealed court information and documents will be available online for public viewing and purchase through </a:t>
            </a:r>
            <a:r>
              <a:rPr lang="en-US" baseline="0" dirty="0" err="1"/>
              <a:t>eCourt</a:t>
            </a:r>
            <a:r>
              <a:rPr lang="en-US" baseline="0" dirty="0"/>
              <a:t> </a:t>
            </a:r>
            <a:r>
              <a:rPr lang="en-US" baseline="0" dirty="0" err="1"/>
              <a:t>Kokua</a:t>
            </a:r>
            <a:r>
              <a:rPr lang="en-US" baseline="0" dirty="0"/>
              <a:t>, compliance with Rule 9 is extremely important.</a:t>
            </a:r>
          </a:p>
          <a:p>
            <a:endParaRPr lang="en-US" baseline="0" dirty="0"/>
          </a:p>
          <a:p>
            <a:r>
              <a:rPr lang="en-US" baseline="0" dirty="0"/>
              <a:t>We also provide specific guidance for Rule 9 in our JEFS User Guide.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19</a:t>
            </a:fld>
            <a:endParaRPr lang="en-US"/>
          </a:p>
        </p:txBody>
      </p:sp>
    </p:spTree>
    <p:extLst>
      <p:ext uri="{BB962C8B-B14F-4D97-AF65-F5344CB8AC3E}">
        <p14:creationId xmlns:p14="http://schemas.microsoft.com/office/powerpoint/2010/main" val="2617637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Listed on this slide is the web address </a:t>
            </a:r>
            <a:r>
              <a:rPr lang="en-US" dirty="0"/>
              <a:t>for the Family Court </a:t>
            </a:r>
            <a:r>
              <a:rPr lang="en-US" baseline="0" dirty="0"/>
              <a:t>Civil JEFS Info page on the Judiciary Internet website. </a:t>
            </a:r>
            <a:r>
              <a:rPr lang="en-US" dirty="0"/>
              <a:t>This is where</a:t>
            </a:r>
            <a:r>
              <a:rPr lang="en-US" baseline="0" dirty="0"/>
              <a:t> we will post the information resources related to our project. I’ll click on that link right now to show it to you.</a:t>
            </a:r>
          </a:p>
          <a:p>
            <a:endParaRPr lang="en-US" baseline="0" dirty="0"/>
          </a:p>
          <a:p>
            <a:r>
              <a:rPr lang="en-US" baseline="0" dirty="0"/>
              <a:t>There’s a lot of useful information on this web page, including the announcements, where system updates will be posted, and training videos, some of which are for JEFS in general and some specific to JEFS FC Civil. But I would like to bring your attention to three specific documents on the bottom of the page:</a:t>
            </a:r>
          </a:p>
          <a:p>
            <a:endParaRPr lang="en-US" baseline="0" dirty="0"/>
          </a:p>
          <a:p>
            <a:r>
              <a:rPr lang="en-US" b="1" baseline="0" dirty="0"/>
              <a:t>The JEFS Civil User Manual (highlight) </a:t>
            </a:r>
            <a:r>
              <a:rPr lang="en-US" baseline="0" dirty="0"/>
              <a:t>provides technical Information on how to use the JEFS system.</a:t>
            </a:r>
          </a:p>
          <a:p>
            <a:endParaRPr lang="en-US" baseline="0" dirty="0"/>
          </a:p>
          <a:p>
            <a:r>
              <a:rPr lang="en-US" b="1" baseline="0" dirty="0"/>
              <a:t>The FC Civil JEFS User Guide (highlight)</a:t>
            </a:r>
            <a:r>
              <a:rPr lang="en-US" b="0" baseline="0" dirty="0"/>
              <a:t> (</a:t>
            </a:r>
            <a:r>
              <a:rPr lang="en-US" baseline="0" dirty="0"/>
              <a:t>for which there’s going to be one for each circuit) focuses on the court policies and procedures related to the implementation of JEFS in FC Civil Cases.</a:t>
            </a:r>
          </a:p>
          <a:p>
            <a:endParaRPr lang="en-US" baseline="0" dirty="0"/>
          </a:p>
          <a:p>
            <a:r>
              <a:rPr lang="en-US" b="1" dirty="0"/>
              <a:t>The FC</a:t>
            </a:r>
            <a:r>
              <a:rPr lang="en-US" b="1" baseline="0" dirty="0"/>
              <a:t> Civil JEFS FAQs (highlight) </a:t>
            </a:r>
            <a:r>
              <a:rPr lang="en-US" baseline="0" dirty="0"/>
              <a:t>is a compilation of all  the questions asked by HSBA members during our JEFS training sessions and our First Town Hall session held last week. </a:t>
            </a:r>
            <a:r>
              <a:rPr lang="en-US" dirty="0"/>
              <a:t>Throughout</a:t>
            </a:r>
            <a:r>
              <a:rPr lang="en-US" baseline="0" dirty="0"/>
              <a:t> this presentation, I will be answering some of the 120 unique questions we received so far. We will update the FAQ document next week to include responses to all of the questions you’ll be submitting during today’s town hall.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As we’re going to be regularly updating the documents on this page, please bookmark it for future 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a:t>JEFS </a:t>
            </a:r>
            <a:r>
              <a:rPr lang="en-US" b="1" dirty="0"/>
              <a:t>Questions prior to April 25, 2022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If you have any questions about JEFS prior to April 25, 2022,</a:t>
            </a:r>
            <a:r>
              <a:rPr lang="en-US" b="0" i="0" baseline="0" dirty="0"/>
              <a:t> you can either email them to our Communications and Community Relations Office at pao@courts.hawaii.gov or call the Legal Documents Branch in the appropriate circuit.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JEFS Technical questions between April 25 - May 20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Once</a:t>
            </a:r>
            <a:r>
              <a:rPr lang="en-US" b="0" baseline="0" dirty="0"/>
              <a:t> we launch JIMS Family Civil on April 25, we’re going to have additional staff available to help everyone with this transition to JEFS. So, if you have a technical question about the JEFS system on launch day, please call the statewide support number which will be posted on web page I just showed you.</a:t>
            </a:r>
            <a:endParaRPr lang="en-US" b="0" dirty="0"/>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a:t>
            </a:fld>
            <a:endParaRPr lang="en-US"/>
          </a:p>
        </p:txBody>
      </p:sp>
    </p:spTree>
    <p:extLst>
      <p:ext uri="{BB962C8B-B14F-4D97-AF65-F5344CB8AC3E}">
        <p14:creationId xmlns:p14="http://schemas.microsoft.com/office/powerpoint/2010/main" val="17113478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Can we use initials for Notice to Attend Kids First?</a:t>
            </a:r>
            <a:endParaRPr lang="en-US" dirty="0"/>
          </a:p>
          <a:p>
            <a:endParaRPr lang="en-US" dirty="0"/>
          </a:p>
          <a:p>
            <a:r>
              <a:rPr lang="en-US" dirty="0"/>
              <a:t>This is a great</a:t>
            </a:r>
            <a:r>
              <a:rPr lang="en-US" baseline="0" dirty="0"/>
              <a:t> question and suggests a great solution. By using a minor’s initials on the Notice to Attend Kids First form instead of including the minor’s full name, HCRR Rule 9 will not apply to this document. So, this JEFS user will not need to comply with Rule 9 when e-filing the Notice.  I think this will save this person about 10 minutes.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20</a:t>
            </a:fld>
            <a:endParaRPr lang="en-US"/>
          </a:p>
        </p:txBody>
      </p:sp>
    </p:spTree>
    <p:extLst>
      <p:ext uri="{BB962C8B-B14F-4D97-AF65-F5344CB8AC3E}">
        <p14:creationId xmlns:p14="http://schemas.microsoft.com/office/powerpoint/2010/main" val="24353488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For our client's financial information, to preserve their privacy, is it ok if we file a document as sealed?</a:t>
            </a:r>
          </a:p>
          <a:p>
            <a:endParaRPr lang="en-US" baseline="0" dirty="0"/>
          </a:p>
          <a:p>
            <a:r>
              <a:rPr lang="en-US" baseline="0" dirty="0"/>
              <a:t>In cases open to the public, the litigants’ financial information will be accessible by the public through </a:t>
            </a:r>
            <a:r>
              <a:rPr lang="en-US" baseline="0" dirty="0" err="1"/>
              <a:t>eCourt</a:t>
            </a:r>
            <a:r>
              <a:rPr lang="en-US" baseline="0" dirty="0"/>
              <a:t> </a:t>
            </a:r>
            <a:r>
              <a:rPr lang="en-US" baseline="0" dirty="0" err="1"/>
              <a:t>Kokua</a:t>
            </a:r>
            <a:r>
              <a:rPr lang="en-US" baseline="0" dirty="0"/>
              <a:t>. When you e-file documents with financial information, do not include full bank account numbers if possible. If you believe a financial document or financial statement like a bank or credit card statement should be sealed, you can e-file a motion with the court.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21</a:t>
            </a:fld>
            <a:endParaRPr lang="en-US"/>
          </a:p>
        </p:txBody>
      </p:sp>
    </p:spTree>
    <p:extLst>
      <p:ext uri="{BB962C8B-B14F-4D97-AF65-F5344CB8AC3E}">
        <p14:creationId xmlns:p14="http://schemas.microsoft.com/office/powerpoint/2010/main" val="35804259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to review</a:t>
            </a:r>
            <a:r>
              <a:rPr lang="en-US" baseline="0" dirty="0"/>
              <a:t> and a</a:t>
            </a:r>
            <a:r>
              <a:rPr lang="en-US" dirty="0"/>
              <a:t>s</a:t>
            </a:r>
            <a:r>
              <a:rPr lang="en-US" baseline="0" dirty="0"/>
              <a:t> I mentioned earlier, </a:t>
            </a:r>
            <a:r>
              <a:rPr lang="en-US" dirty="0"/>
              <a:t>“Sealed” documents are accessible to the</a:t>
            </a:r>
            <a:r>
              <a:rPr lang="en-US" baseline="0" dirty="0"/>
              <a:t> parties on the case, but not accessible by the public.</a:t>
            </a:r>
          </a:p>
          <a:p>
            <a:endParaRPr lang="en-US" baseline="0" dirty="0"/>
          </a:p>
          <a:p>
            <a:r>
              <a:rPr lang="en-US" baseline="0" dirty="0"/>
              <a:t>“In Camera” documents are only accessible by the presiding judge. So, in camera documents are not accessible by the public and not accessible by other parties.</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22</a:t>
            </a:fld>
            <a:endParaRPr lang="en-US"/>
          </a:p>
        </p:txBody>
      </p:sp>
    </p:spTree>
    <p:extLst>
      <p:ext uri="{BB962C8B-B14F-4D97-AF65-F5344CB8AC3E}">
        <p14:creationId xmlns:p14="http://schemas.microsoft.com/office/powerpoint/2010/main" val="25165297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rPr>
              <a:t>Question is: Can we declare any document we want to as "sealed" just because we feel like it?</a:t>
            </a:r>
            <a:br>
              <a:rPr lang="en-US" dirty="0">
                <a:solidFill>
                  <a:srgbClr val="0070C0"/>
                </a:solidFill>
              </a:rPr>
            </a:b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Technically,</a:t>
            </a:r>
            <a:r>
              <a:rPr lang="en-US" baseline="0" dirty="0"/>
              <a:t> </a:t>
            </a:r>
            <a:r>
              <a:rPr lang="en-US" dirty="0"/>
              <a:t>JEFS</a:t>
            </a:r>
            <a:r>
              <a:rPr lang="en-US" baseline="0" dirty="0"/>
              <a:t> users can “click” on the “seal” checkbox for any document they e-file. However, JEFS Users should refer to and comply with relevant statutes and court rules before clicking on the “seal” checkbox.</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23</a:t>
            </a:fld>
            <a:endParaRPr lang="en-US"/>
          </a:p>
        </p:txBody>
      </p:sp>
    </p:spTree>
    <p:extLst>
      <p:ext uri="{BB962C8B-B14F-4D97-AF65-F5344CB8AC3E}">
        <p14:creationId xmlns:p14="http://schemas.microsoft.com/office/powerpoint/2010/main" val="31618667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If we are the ones sealing the document, can we see it?</a:t>
            </a:r>
          </a:p>
          <a:p>
            <a:endParaRPr lang="en-US" dirty="0">
              <a:solidFill>
                <a:srgbClr val="0070C0"/>
              </a:solidFill>
            </a:endParaRPr>
          </a:p>
          <a:p>
            <a:r>
              <a:rPr lang="en-US" dirty="0"/>
              <a:t>If</a:t>
            </a:r>
            <a:r>
              <a:rPr lang="en-US" baseline="0" dirty="0"/>
              <a:t> you e-file a document in a case and designate it as “sealed,” you will be able to access the document after you e-file it.  But if you e-file a document in a case and designate it as “in-camera”, you will not be able to see that document after you e-file it. Only the presiding judge of that case will be able to view it.</a:t>
            </a:r>
          </a:p>
        </p:txBody>
      </p:sp>
      <p:sp>
        <p:nvSpPr>
          <p:cNvPr id="4" name="Slide Number Placeholder 3"/>
          <p:cNvSpPr>
            <a:spLocks noGrp="1"/>
          </p:cNvSpPr>
          <p:nvPr>
            <p:ph type="sldNum" sz="quarter" idx="10"/>
          </p:nvPr>
        </p:nvSpPr>
        <p:spPr/>
        <p:txBody>
          <a:bodyPr/>
          <a:lstStyle/>
          <a:p>
            <a:fld id="{666FC48A-EBC1-44DE-BB58-E859DB7BF175}" type="slidenum">
              <a:rPr lang="en-US" smtClean="0"/>
              <a:t>24</a:t>
            </a:fld>
            <a:endParaRPr lang="en-US"/>
          </a:p>
        </p:txBody>
      </p:sp>
    </p:spTree>
    <p:extLst>
      <p:ext uri="{BB962C8B-B14F-4D97-AF65-F5344CB8AC3E}">
        <p14:creationId xmlns:p14="http://schemas.microsoft.com/office/powerpoint/2010/main" val="24162807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Listed in</a:t>
            </a:r>
            <a:r>
              <a:rPr lang="en-US" baseline="0" dirty="0"/>
              <a:t> this slide are the are</a:t>
            </a:r>
            <a:r>
              <a:rPr lang="en-US" dirty="0"/>
              <a:t> the 14</a:t>
            </a:r>
            <a:r>
              <a:rPr lang="en-US" baseline="0" dirty="0"/>
              <a:t> types of cases that are categorically confidential in JEFS during case creation. </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25</a:t>
            </a:fld>
            <a:endParaRPr lang="en-US"/>
          </a:p>
        </p:txBody>
      </p:sp>
    </p:spTree>
    <p:extLst>
      <p:ext uri="{BB962C8B-B14F-4D97-AF65-F5344CB8AC3E}">
        <p14:creationId xmlns:p14="http://schemas.microsoft.com/office/powerpoint/2010/main" val="3739142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this slide, if I could bring your</a:t>
            </a:r>
            <a:r>
              <a:rPr lang="en-US" baseline="0" dirty="0"/>
              <a:t> attention to the third paragraph. P</a:t>
            </a:r>
            <a:r>
              <a:rPr lang="en-US" dirty="0"/>
              <a:t>aternity</a:t>
            </a:r>
            <a:r>
              <a:rPr lang="en-US" baseline="0" dirty="0"/>
              <a:t> cases initiated prior to January 1, 2021 are confidential in their entirety. Per HRS </a:t>
            </a:r>
            <a:r>
              <a:rPr lang="en-US" dirty="0"/>
              <a:t>§</a:t>
            </a:r>
            <a:r>
              <a:rPr lang="en-US" baseline="0" dirty="0"/>
              <a:t>584, paternity cases initiated on or after January 1, 2021 are open to the public, but documents in these cases are not accessible by the public. So, no paternity documents will be accessible to the public through </a:t>
            </a:r>
            <a:r>
              <a:rPr lang="en-US" baseline="0" dirty="0" err="1"/>
              <a:t>eCourt</a:t>
            </a:r>
            <a:r>
              <a:rPr lang="en-US" baseline="0" dirty="0"/>
              <a:t> </a:t>
            </a:r>
            <a:r>
              <a:rPr lang="en-US" baseline="0" dirty="0" err="1"/>
              <a:t>Kokua</a:t>
            </a:r>
            <a:r>
              <a:rPr lang="en-US" baseline="0" dirty="0"/>
              <a:t>. However, case information for paternity cases initiated after January 1, 2021 will be accessible in </a:t>
            </a:r>
            <a:r>
              <a:rPr lang="en-US" baseline="0" dirty="0" err="1"/>
              <a:t>eCourt</a:t>
            </a:r>
            <a:r>
              <a:rPr lang="en-US" baseline="0" dirty="0"/>
              <a:t> </a:t>
            </a:r>
            <a:r>
              <a:rPr lang="en-US" baseline="0" dirty="0" err="1"/>
              <a:t>Kokua</a:t>
            </a:r>
            <a:r>
              <a:rPr lang="en-US" baseline="0" dirty="0"/>
              <a:t>.</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26</a:t>
            </a:fld>
            <a:endParaRPr lang="en-US"/>
          </a:p>
        </p:txBody>
      </p:sp>
    </p:spTree>
    <p:extLst>
      <p:ext uri="{BB962C8B-B14F-4D97-AF65-F5344CB8AC3E}">
        <p14:creationId xmlns:p14="http://schemas.microsoft.com/office/powerpoint/2010/main" val="23162197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Children's guardianships are auto confidential, but those of adults are not. Can we separate them/select the confidential box? </a:t>
            </a:r>
            <a:br>
              <a:rPr lang="en-US" dirty="0">
                <a:solidFill>
                  <a:srgbClr val="0070C0"/>
                </a:solidFill>
              </a:rPr>
            </a:br>
            <a:endParaRPr lang="en-US" dirty="0"/>
          </a:p>
          <a:p>
            <a:r>
              <a:rPr lang="en-US" dirty="0"/>
              <a:t>The proposed</a:t>
            </a:r>
            <a:r>
              <a:rPr lang="en-US" baseline="0" dirty="0"/>
              <a:t> rule changes to the Hawaii Family Court Rules included a provision to make guardianship of incapacitated adult cases confidential, but that was not approved by the Supreme Court. So, guardianship of incapacitated adult cases remain open to the public while guardianship of minor cases remain confidential. In JEFS, guardianship cases are defaulted to confidential, so after JEFS users initiate any guardianship case, Legal Documents Branch will make an adjustment in the JIMS system to open guardianship of incapacitated adult cases to the public. </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27</a:t>
            </a:fld>
            <a:endParaRPr lang="en-US"/>
          </a:p>
        </p:txBody>
      </p:sp>
    </p:spTree>
    <p:extLst>
      <p:ext uri="{BB962C8B-B14F-4D97-AF65-F5344CB8AC3E}">
        <p14:creationId xmlns:p14="http://schemas.microsoft.com/office/powerpoint/2010/main" val="3606098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 Hawaii Family Court Rule 7.2</a:t>
            </a:r>
            <a:r>
              <a:rPr lang="en-US" baseline="0" dirty="0"/>
              <a:t>, t</a:t>
            </a:r>
            <a:r>
              <a:rPr lang="en-US" dirty="0"/>
              <a:t>hese 14 documents shall</a:t>
            </a:r>
            <a:r>
              <a:rPr lang="en-US" baseline="0" dirty="0"/>
              <a:t> be categorically sealed upon filing. Therefore, you don’t have to apply HCRR Rule 9 when e-filing these specific documents. Simply select the “seal” check box when e-filing these documents and you’re good to go.</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28</a:t>
            </a:fld>
            <a:endParaRPr lang="en-US"/>
          </a:p>
        </p:txBody>
      </p:sp>
    </p:spTree>
    <p:extLst>
      <p:ext uri="{BB962C8B-B14F-4D97-AF65-F5344CB8AC3E}">
        <p14:creationId xmlns:p14="http://schemas.microsoft.com/office/powerpoint/2010/main" val="736990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covers your</a:t>
            </a:r>
            <a:r>
              <a:rPr lang="en-US" baseline="0" dirty="0"/>
              <a:t> payment options</a:t>
            </a:r>
            <a:r>
              <a:rPr lang="en-US" dirty="0"/>
              <a:t>. We had a lot of</a:t>
            </a:r>
            <a:r>
              <a:rPr lang="en-US" baseline="0" dirty="0"/>
              <a:t> questions at the JEFS training sessions about filing fees so I’ll share a few of them with you now.</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29</a:t>
            </a:fld>
            <a:endParaRPr lang="en-US"/>
          </a:p>
        </p:txBody>
      </p:sp>
    </p:spTree>
    <p:extLst>
      <p:ext uri="{BB962C8B-B14F-4D97-AF65-F5344CB8AC3E}">
        <p14:creationId xmlns:p14="http://schemas.microsoft.com/office/powerpoint/2010/main" val="126180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Between</a:t>
            </a:r>
            <a:r>
              <a:rPr lang="en-US" baseline="0" dirty="0"/>
              <a:t> April 25-May 20, we will also have special </a:t>
            </a:r>
            <a:r>
              <a:rPr lang="en-US" dirty="0"/>
              <a:t>email addresses</a:t>
            </a:r>
            <a:r>
              <a:rPr lang="en-US" baseline="0" dirty="0"/>
              <a:t> and phone numbers set up for you to directly contact us about your case specific or court operation policy questions. The contact information is available by circuit, so please contact the appropriate circuit for your case. I would like to note that if you call the First Circuit number provided in this slide before April 25, no one will answer or return your call.  After May 20 though, the emails and phone numbers listed here will still work, but in First Circuit they will be answered by different group of Judiciary employees.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a:t>
            </a:fld>
            <a:endParaRPr lang="en-US"/>
          </a:p>
        </p:txBody>
      </p:sp>
    </p:spTree>
    <p:extLst>
      <p:ext uri="{BB962C8B-B14F-4D97-AF65-F5344CB8AC3E}">
        <p14:creationId xmlns:p14="http://schemas.microsoft.com/office/powerpoint/2010/main" val="11259766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When submitting a payment due to court in person, do we need to submit payment to the Kapolei court? </a:t>
            </a:r>
          </a:p>
          <a:p>
            <a:endParaRPr lang="en-US" dirty="0"/>
          </a:p>
          <a:p>
            <a:r>
              <a:rPr lang="en-US" dirty="0"/>
              <a:t>No, you don’t</a:t>
            </a:r>
            <a:r>
              <a:rPr lang="en-US" baseline="0" dirty="0"/>
              <a:t> need to submit payment at Kapolei. You can also pay </a:t>
            </a:r>
            <a:r>
              <a:rPr lang="en-US" dirty="0"/>
              <a:t>at Kaahumanu Hale, which is</a:t>
            </a:r>
            <a:r>
              <a:rPr lang="en-US" baseline="0" dirty="0"/>
              <a:t> at 777 Punchbowl Street.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30</a:t>
            </a:fld>
            <a:endParaRPr lang="en-US"/>
          </a:p>
        </p:txBody>
      </p:sp>
    </p:spTree>
    <p:extLst>
      <p:ext uri="{BB962C8B-B14F-4D97-AF65-F5344CB8AC3E}">
        <p14:creationId xmlns:p14="http://schemas.microsoft.com/office/powerpoint/2010/main" val="7257757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For the initiation fee, if we click "fee waiver" request, does a form automatically pop up?</a:t>
            </a:r>
          </a:p>
          <a:p>
            <a:endParaRPr lang="en-US" dirty="0"/>
          </a:p>
          <a:p>
            <a:r>
              <a:rPr lang="en-US" dirty="0"/>
              <a:t>That</a:t>
            </a:r>
            <a:r>
              <a:rPr lang="en-US" baseline="0" dirty="0"/>
              <a:t> would be really nice, but unfortunately our JEFS system does not include that kind of automation. You have to fill out the filing fee waiver request form and e-file that document in JEFS.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31</a:t>
            </a:fld>
            <a:endParaRPr lang="en-US"/>
          </a:p>
        </p:txBody>
      </p:sp>
    </p:spTree>
    <p:extLst>
      <p:ext uri="{BB962C8B-B14F-4D97-AF65-F5344CB8AC3E}">
        <p14:creationId xmlns:p14="http://schemas.microsoft.com/office/powerpoint/2010/main" val="5568474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If we are coming up to the 10-day payment deadline, will we be getting a reminder?</a:t>
            </a:r>
            <a:br>
              <a:rPr lang="en-US" dirty="0">
                <a:solidFill>
                  <a:srgbClr val="0070C0"/>
                </a:solidFill>
              </a:rPr>
            </a:br>
            <a:endParaRPr lang="en-US" dirty="0"/>
          </a:p>
          <a:p>
            <a:r>
              <a:rPr lang="en-US" dirty="0"/>
              <a:t>That</a:t>
            </a:r>
            <a:r>
              <a:rPr lang="en-US" baseline="0" dirty="0"/>
              <a:t> would also be really good feature, but unfortunately, once again, our JEFS system does not include that kind of automation. At the time of e-filing you will be notified that you still need to pay, but you will not receive a subsequent reminder from the system to do so.</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32</a:t>
            </a:fld>
            <a:endParaRPr lang="en-US"/>
          </a:p>
        </p:txBody>
      </p:sp>
    </p:spTree>
    <p:extLst>
      <p:ext uri="{BB962C8B-B14F-4D97-AF65-F5344CB8AC3E}">
        <p14:creationId xmlns:p14="http://schemas.microsoft.com/office/powerpoint/2010/main" val="19854244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a:t>
            </a:r>
            <a:r>
              <a:rPr lang="en-US" baseline="0" dirty="0"/>
              <a:t> everyone who attended the JEFS training last month, this screenshot should be familiar to you. When you e-file a document, you must select a “Document Category” first. There are 25 document categories to choose from in this list.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33</a:t>
            </a:fld>
            <a:endParaRPr lang="en-US"/>
          </a:p>
        </p:txBody>
      </p:sp>
    </p:spTree>
    <p:extLst>
      <p:ext uri="{BB962C8B-B14F-4D97-AF65-F5344CB8AC3E}">
        <p14:creationId xmlns:p14="http://schemas.microsoft.com/office/powerpoint/2010/main" val="3856464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selecting</a:t>
            </a:r>
            <a:r>
              <a:rPr lang="en-US" baseline="0" dirty="0"/>
              <a:t> a document category, you must then select a “document type” for your filing. There are about 400 document types in total to choose from. In this screenshot, we see just some of the document type options you can choose from in the “Motion” category.</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34</a:t>
            </a:fld>
            <a:endParaRPr lang="en-US"/>
          </a:p>
        </p:txBody>
      </p:sp>
    </p:spTree>
    <p:extLst>
      <p:ext uri="{BB962C8B-B14F-4D97-AF65-F5344CB8AC3E}">
        <p14:creationId xmlns:p14="http://schemas.microsoft.com/office/powerpoint/2010/main" val="10325890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Choosing the appropriate document category</a:t>
            </a:r>
            <a:r>
              <a:rPr lang="en-US" baseline="0" dirty="0"/>
              <a:t> and document type will affect how your document is routed to the court. </a:t>
            </a:r>
            <a:r>
              <a:rPr lang="en-US" dirty="0"/>
              <a:t>If you choose the prescribed document category</a:t>
            </a:r>
            <a:r>
              <a:rPr lang="en-US" baseline="0" dirty="0"/>
              <a:t> and document type, your e-filed document will be instantly sent to the most appropriate group of employees at the courthouse. If you e-file your document using any old document category/document type you like, then your document may not be processed as efficiently because it might go to the wrong group of employees at the courthouse.</a:t>
            </a:r>
          </a:p>
          <a:p>
            <a:endParaRPr lang="en-US" baseline="0" dirty="0"/>
          </a:p>
          <a:p>
            <a:r>
              <a:rPr lang="en-US" baseline="0" dirty="0"/>
              <a:t>So, what are the prescribed document categories and document types? Which are the document categories and document types you should use? That information is provided in the JEFS Users Guide, which is on the web page I showed you earlier. In the First Circuit, they will also be noted on the bottom of each court form. If you have any questions about this, please directly contact the appropriate circuit.</a:t>
            </a:r>
          </a:p>
        </p:txBody>
      </p:sp>
      <p:sp>
        <p:nvSpPr>
          <p:cNvPr id="4" name="Slide Number Placeholder 3"/>
          <p:cNvSpPr>
            <a:spLocks noGrp="1"/>
          </p:cNvSpPr>
          <p:nvPr>
            <p:ph type="sldNum" sz="quarter" idx="10"/>
          </p:nvPr>
        </p:nvSpPr>
        <p:spPr/>
        <p:txBody>
          <a:bodyPr/>
          <a:lstStyle/>
          <a:p>
            <a:fld id="{666FC48A-EBC1-44DE-BB58-E859DB7BF175}" type="slidenum">
              <a:rPr lang="en-US" smtClean="0"/>
              <a:t>35</a:t>
            </a:fld>
            <a:endParaRPr lang="en-US"/>
          </a:p>
        </p:txBody>
      </p:sp>
    </p:spTree>
    <p:extLst>
      <p:ext uri="{BB962C8B-B14F-4D97-AF65-F5344CB8AC3E}">
        <p14:creationId xmlns:p14="http://schemas.microsoft.com/office/powerpoint/2010/main" val="469013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a:t>
            </a:r>
            <a:r>
              <a:rPr lang="en-US" baseline="0" dirty="0"/>
              <a:t>e are the procedures for obtaining a hearing date in divorce and civil union cases. For special division case types, please refer to the JEFS Users Guide. </a:t>
            </a:r>
            <a:r>
              <a:rPr lang="en-US" dirty="0"/>
              <a:t>For cases in the 2</a:t>
            </a:r>
            <a:r>
              <a:rPr lang="en-US" baseline="30000" dirty="0"/>
              <a:t>nd</a:t>
            </a:r>
            <a:r>
              <a:rPr lang="en-US" dirty="0"/>
              <a:t>, 3</a:t>
            </a:r>
            <a:r>
              <a:rPr lang="en-US" baseline="30000" dirty="0"/>
              <a:t>rd</a:t>
            </a:r>
            <a:r>
              <a:rPr lang="en-US" dirty="0"/>
              <a:t>, and 5</a:t>
            </a:r>
            <a:r>
              <a:rPr lang="en-US" baseline="30000" dirty="0"/>
              <a:t>th</a:t>
            </a:r>
            <a:r>
              <a:rPr lang="en-US" dirty="0"/>
              <a:t> circuits, please refer to their circuit-specific JEFS Users Guide as the procedure</a:t>
            </a:r>
            <a:r>
              <a:rPr lang="en-US" baseline="0" dirty="0"/>
              <a:t> may differ by circuit</a:t>
            </a:r>
            <a:r>
              <a:rPr lang="en-US" dirty="0"/>
              <a:t>. In 3</a:t>
            </a:r>
            <a:r>
              <a:rPr lang="en-US" baseline="30000" dirty="0"/>
              <a:t>rd</a:t>
            </a:r>
            <a:r>
              <a:rPr lang="en-US" baseline="0" dirty="0"/>
              <a:t> and 5</a:t>
            </a:r>
            <a:r>
              <a:rPr lang="en-US" baseline="30000" dirty="0"/>
              <a:t>th</a:t>
            </a:r>
            <a:r>
              <a:rPr lang="en-US" baseline="0" dirty="0"/>
              <a:t> Circuits, for example, you can obtain a hearing date by emailing a hearing request to the court.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36</a:t>
            </a:fld>
            <a:endParaRPr lang="en-US"/>
          </a:p>
        </p:txBody>
      </p:sp>
    </p:spTree>
    <p:extLst>
      <p:ext uri="{BB962C8B-B14F-4D97-AF65-F5344CB8AC3E}">
        <p14:creationId xmlns:p14="http://schemas.microsoft.com/office/powerpoint/2010/main" val="38312587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the proposed</a:t>
            </a:r>
            <a:r>
              <a:rPr lang="en-US" baseline="0" dirty="0"/>
              <a:t> orders, decrees and judgments should be filed with a coversheet. The cover sheet is needed because the JEFS system will automatically apply a red file stamp on the top right corner of any e-filed document. And we only want that file stamp to appear once on the final order, not on the proposed order. </a:t>
            </a:r>
          </a:p>
          <a:p>
            <a:endParaRPr lang="en-US" baseline="0" dirty="0"/>
          </a:p>
          <a:p>
            <a:r>
              <a:rPr lang="en-US" baseline="0" dirty="0"/>
              <a:t>I know this is a little confusing, but it will make sense once you start using the system and actually need to prepare the documents.</a:t>
            </a:r>
          </a:p>
        </p:txBody>
      </p:sp>
      <p:sp>
        <p:nvSpPr>
          <p:cNvPr id="4" name="Slide Number Placeholder 3"/>
          <p:cNvSpPr>
            <a:spLocks noGrp="1"/>
          </p:cNvSpPr>
          <p:nvPr>
            <p:ph type="sldNum" sz="quarter" idx="10"/>
          </p:nvPr>
        </p:nvSpPr>
        <p:spPr/>
        <p:txBody>
          <a:bodyPr/>
          <a:lstStyle/>
          <a:p>
            <a:fld id="{666FC48A-EBC1-44DE-BB58-E859DB7BF175}" type="slidenum">
              <a:rPr lang="en-US" smtClean="0"/>
              <a:t>37</a:t>
            </a:fld>
            <a:endParaRPr lang="en-US"/>
          </a:p>
        </p:txBody>
      </p:sp>
    </p:spTree>
    <p:extLst>
      <p:ext uri="{BB962C8B-B14F-4D97-AF65-F5344CB8AC3E}">
        <p14:creationId xmlns:p14="http://schemas.microsoft.com/office/powerpoint/2010/main" val="42658377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Do attorneys submit proposed orders by delivering them to the Judge's chambers or will the judges be given an email address?</a:t>
            </a:r>
            <a:endParaRPr lang="en-US" dirty="0"/>
          </a:p>
          <a:p>
            <a:endParaRPr lang="en-US" dirty="0"/>
          </a:p>
          <a:p>
            <a:r>
              <a:rPr lang="en-US" dirty="0"/>
              <a:t>In</a:t>
            </a:r>
            <a:r>
              <a:rPr lang="en-US" baseline="0" dirty="0"/>
              <a:t> answering this question, the main points are: 1) </a:t>
            </a:r>
            <a:r>
              <a:rPr lang="en-US" dirty="0"/>
              <a:t>Proposed orders should</a:t>
            </a:r>
            <a:r>
              <a:rPr lang="en-US" baseline="0" dirty="0"/>
              <a:t> be e-filed and not hand-delivered to the judge; and 2) The JEFS user who prepared the proposed order needs to conventionally serve any self represented litigants.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38</a:t>
            </a:fld>
            <a:endParaRPr lang="en-US"/>
          </a:p>
        </p:txBody>
      </p:sp>
    </p:spTree>
    <p:extLst>
      <p:ext uri="{BB962C8B-B14F-4D97-AF65-F5344CB8AC3E}">
        <p14:creationId xmlns:p14="http://schemas.microsoft.com/office/powerpoint/2010/main" val="35817463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Prior to April 25, we will be </a:t>
            </a:r>
            <a:r>
              <a:rPr lang="en-US" dirty="0"/>
              <a:t>making available to members</a:t>
            </a:r>
            <a:r>
              <a:rPr lang="en-US" baseline="0" dirty="0"/>
              <a:t> of the bar only, pre-signed and sealed but otherwise in blank, PDF subpoena, summons, and automatic restraining order forms that you can fill out electronically and issue without coming to the court. Only attorneys can request these digital documents from the Legal Documents Branch. Please do not share these forms with others. Self-represented litigants will continue to come to the courthouse for these documents.</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39</a:t>
            </a:fld>
            <a:endParaRPr lang="en-US"/>
          </a:p>
        </p:txBody>
      </p:sp>
    </p:spTree>
    <p:extLst>
      <p:ext uri="{BB962C8B-B14F-4D97-AF65-F5344CB8AC3E}">
        <p14:creationId xmlns:p14="http://schemas.microsoft.com/office/powerpoint/2010/main" val="40087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Here’s one</a:t>
            </a:r>
            <a:r>
              <a:rPr lang="en-US" baseline="0" dirty="0">
                <a:solidFill>
                  <a:srgbClr val="0070C0"/>
                </a:solidFill>
              </a:rPr>
              <a:t> of the questions submitted by an attorney during our JEFS training sessions: </a:t>
            </a:r>
          </a:p>
          <a:p>
            <a:endParaRPr lang="en-US" baseline="0" dirty="0">
              <a:solidFill>
                <a:srgbClr val="0070C0"/>
              </a:solidFill>
            </a:endParaRPr>
          </a:p>
          <a:p>
            <a:r>
              <a:rPr lang="en-US" dirty="0">
                <a:solidFill>
                  <a:srgbClr val="0070C0"/>
                </a:solidFill>
              </a:rPr>
              <a:t>What are the hours of operation for electronic court filing?</a:t>
            </a:r>
            <a:br>
              <a:rPr lang="en-US" dirty="0">
                <a:solidFill>
                  <a:srgbClr val="0070C0"/>
                </a:solidFill>
              </a:rPr>
            </a:br>
            <a:endParaRPr lang="en-US" dirty="0"/>
          </a:p>
          <a:p>
            <a:r>
              <a:rPr lang="en-US" dirty="0"/>
              <a:t>JEFS</a:t>
            </a:r>
            <a:r>
              <a:rPr lang="en-US" baseline="0" dirty="0"/>
              <a:t> is available every day of the year and for most hours of the day. JEFS is not available Monday through Saturday from midnight to 4 a.m. On Sundays, JEFS is not available from midnight to noon. Sundays are usually when updates to the JIMS system take place. In the past, we have received calls from JEFS users asking us why the system is up at 10 a.m. on Sunday, when it is supposed to be down. The answer is that we will use the system downtime as needed. But if we finish what we have to do early, then we’ll bring the system up early.</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a:t>
            </a:fld>
            <a:endParaRPr lang="en-US"/>
          </a:p>
        </p:txBody>
      </p:sp>
    </p:spTree>
    <p:extLst>
      <p:ext uri="{BB962C8B-B14F-4D97-AF65-F5344CB8AC3E}">
        <p14:creationId xmlns:p14="http://schemas.microsoft.com/office/powerpoint/2010/main" val="247471746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Consistent</a:t>
            </a:r>
            <a:r>
              <a:rPr lang="en-US" baseline="0" dirty="0"/>
              <a:t> with the policies of the Appellate, Criminal and Civil courts statewide, from April 25, the Family Courts will no longer provide attorneys with free certified copies of documents. I would also like to note that we have amended the Family Court Rules to reduce the need for certified copies.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40</a:t>
            </a:fld>
            <a:endParaRPr lang="en-US"/>
          </a:p>
        </p:txBody>
      </p:sp>
    </p:spTree>
    <p:extLst>
      <p:ext uri="{BB962C8B-B14F-4D97-AF65-F5344CB8AC3E}">
        <p14:creationId xmlns:p14="http://schemas.microsoft.com/office/powerpoint/2010/main" val="39485526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Does the initial filing fee include certification for any documents?</a:t>
            </a:r>
          </a:p>
          <a:p>
            <a:endParaRPr lang="en-US" dirty="0"/>
          </a:p>
          <a:p>
            <a:r>
              <a:rPr lang="en-US" dirty="0"/>
              <a:t>No,</a:t>
            </a:r>
            <a:r>
              <a:rPr lang="en-US" baseline="0" dirty="0"/>
              <a:t> the initial filing fees do not cover certified copies. Filing fees and the certified copy costs have always been separate and are authorized from two different fee schedules, both of which are posted on the Judiciary Internet website.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41</a:t>
            </a:fld>
            <a:endParaRPr lang="en-US"/>
          </a:p>
        </p:txBody>
      </p:sp>
    </p:spTree>
    <p:extLst>
      <p:ext uri="{BB962C8B-B14F-4D97-AF65-F5344CB8AC3E}">
        <p14:creationId xmlns:p14="http://schemas.microsoft.com/office/powerpoint/2010/main" val="29151893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When we file a Complaint for Divorce, do we have to purchase certified copies?</a:t>
            </a:r>
          </a:p>
          <a:p>
            <a:endParaRPr lang="en-US" dirty="0">
              <a:solidFill>
                <a:srgbClr val="0070C0"/>
              </a:solidFill>
            </a:endParaRPr>
          </a:p>
          <a:p>
            <a:r>
              <a:rPr lang="en-US" dirty="0"/>
              <a:t>The answer is:</a:t>
            </a:r>
            <a:r>
              <a:rPr lang="en-US" baseline="0" dirty="0"/>
              <a:t> </a:t>
            </a:r>
            <a:r>
              <a:rPr lang="en-US" dirty="0"/>
              <a:t>No, you do not need to purchase certified copies</a:t>
            </a:r>
            <a:r>
              <a:rPr lang="en-US" baseline="0" dirty="0"/>
              <a: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42</a:t>
            </a:fld>
            <a:endParaRPr lang="en-US"/>
          </a:p>
        </p:txBody>
      </p:sp>
    </p:spTree>
    <p:extLst>
      <p:ext uri="{BB962C8B-B14F-4D97-AF65-F5344CB8AC3E}">
        <p14:creationId xmlns:p14="http://schemas.microsoft.com/office/powerpoint/2010/main" val="357078729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If a party has been granted a fee waiver, does that include the cost of certified copies?</a:t>
            </a:r>
            <a:endParaRPr lang="en-US" dirty="0"/>
          </a:p>
          <a:p>
            <a:endParaRPr lang="en-US" dirty="0"/>
          </a:p>
          <a:p>
            <a:r>
              <a:rPr lang="en-US" dirty="0"/>
              <a:t>No, it does not. The</a:t>
            </a:r>
            <a:r>
              <a:rPr lang="en-US" baseline="0" dirty="0"/>
              <a:t> f</a:t>
            </a:r>
            <a:r>
              <a:rPr lang="en-US" dirty="0"/>
              <a:t>iling</a:t>
            </a:r>
            <a:r>
              <a:rPr lang="en-US" baseline="0" dirty="0"/>
              <a:t> fee and certified copy costs are</a:t>
            </a:r>
            <a:r>
              <a:rPr lang="en-US" dirty="0"/>
              <a:t> two separate fees. A</a:t>
            </a:r>
            <a:r>
              <a:rPr lang="en-US" baseline="0" dirty="0"/>
              <a:t> party could file a motion to waive the cost of certified copies. Before they do so, they should determine if certified copies are actually required.</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43</a:t>
            </a:fld>
            <a:endParaRPr lang="en-US"/>
          </a:p>
        </p:txBody>
      </p:sp>
    </p:spTree>
    <p:extLst>
      <p:ext uri="{BB962C8B-B14F-4D97-AF65-F5344CB8AC3E}">
        <p14:creationId xmlns:p14="http://schemas.microsoft.com/office/powerpoint/2010/main" val="33744389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I don’t own a color printer; are black and white copies considered sufficiently certified for us to serve?</a:t>
            </a:r>
            <a:endParaRPr lang="en-US" dirty="0"/>
          </a:p>
          <a:p>
            <a:endParaRPr lang="en-US" dirty="0"/>
          </a:p>
          <a:p>
            <a:r>
              <a:rPr lang="en-US" dirty="0"/>
              <a:t>The answer is:</a:t>
            </a:r>
            <a:r>
              <a:rPr lang="en-US" baseline="0" dirty="0"/>
              <a:t> </a:t>
            </a:r>
            <a:r>
              <a:rPr lang="en-US" dirty="0"/>
              <a:t>Yes, black</a:t>
            </a:r>
            <a:r>
              <a:rPr lang="en-US" baseline="0" dirty="0"/>
              <a:t> and white certified copies are legitimate and case be used for service. Ultimately, the original court document is what is uploaded into JIMS and accessible online through </a:t>
            </a:r>
            <a:r>
              <a:rPr lang="en-US" baseline="0" dirty="0" err="1"/>
              <a:t>eCourt</a:t>
            </a:r>
            <a:r>
              <a:rPr lang="en-US" baseline="0" dirty="0"/>
              <a:t> </a:t>
            </a:r>
            <a:r>
              <a:rPr lang="en-US" baseline="0" dirty="0" err="1"/>
              <a:t>Kokua</a:t>
            </a:r>
            <a:r>
              <a:rPr lang="en-US" baseline="0" dirty="0"/>
              <a:t>. </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44</a:t>
            </a:fld>
            <a:endParaRPr lang="en-US"/>
          </a:p>
        </p:txBody>
      </p:sp>
    </p:spTree>
    <p:extLst>
      <p:ext uri="{BB962C8B-B14F-4D97-AF65-F5344CB8AC3E}">
        <p14:creationId xmlns:p14="http://schemas.microsoft.com/office/powerpoint/2010/main" val="32093457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you’re an</a:t>
            </a:r>
            <a:r>
              <a:rPr lang="en-US" baseline="0" dirty="0"/>
              <a:t> attorney </a:t>
            </a:r>
            <a:r>
              <a:rPr lang="en-US" dirty="0"/>
              <a:t>involved</a:t>
            </a:r>
            <a:r>
              <a:rPr lang="en-US" baseline="0" dirty="0"/>
              <a:t> in an active, confidential case, you will have access to the documents in that case through JEFS. But if you need access to other confidential case records this slide explains the basic procedure for that. More information on this topic is available in the JEFS Users Guide. Or you can directly contact the appropriate courthouse.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45</a:t>
            </a:fld>
            <a:endParaRPr lang="en-US"/>
          </a:p>
        </p:txBody>
      </p:sp>
    </p:spTree>
    <p:extLst>
      <p:ext uri="{BB962C8B-B14F-4D97-AF65-F5344CB8AC3E}">
        <p14:creationId xmlns:p14="http://schemas.microsoft.com/office/powerpoint/2010/main" val="34181807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a:t>
            </a:r>
            <a:r>
              <a:rPr lang="en-US" dirty="0"/>
              <a:t>is the basic procedure for requesting</a:t>
            </a:r>
            <a:r>
              <a:rPr lang="en-US" baseline="0" dirty="0"/>
              <a:t> an audio recording on a CD or transcript from a court reporter. More information is available in the JEFS User guide.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46</a:t>
            </a:fld>
            <a:endParaRPr lang="en-US"/>
          </a:p>
        </p:txBody>
      </p:sp>
    </p:spTree>
    <p:extLst>
      <p:ext uri="{BB962C8B-B14F-4D97-AF65-F5344CB8AC3E}">
        <p14:creationId xmlns:p14="http://schemas.microsoft.com/office/powerpoint/2010/main" val="333437058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Will we have to file Deposition Transcripts for use at Trial?</a:t>
            </a:r>
          </a:p>
          <a:p>
            <a:endParaRPr lang="en-US" dirty="0"/>
          </a:p>
          <a:p>
            <a:r>
              <a:rPr lang="en-US" dirty="0"/>
              <a:t>The general answer is: No, deposition</a:t>
            </a:r>
            <a:r>
              <a:rPr lang="en-US" baseline="0" dirty="0"/>
              <a:t> transcripts should not be e-filed.</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47</a:t>
            </a:fld>
            <a:endParaRPr lang="en-US"/>
          </a:p>
        </p:txBody>
      </p:sp>
    </p:spTree>
    <p:extLst>
      <p:ext uri="{BB962C8B-B14F-4D97-AF65-F5344CB8AC3E}">
        <p14:creationId xmlns:p14="http://schemas.microsoft.com/office/powerpoint/2010/main" val="30362978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far as Court Forms,</a:t>
            </a:r>
            <a:r>
              <a:rPr lang="en-US" baseline="0" dirty="0"/>
              <a:t> we’</a:t>
            </a:r>
            <a:r>
              <a:rPr lang="en-US" dirty="0"/>
              <a:t>re going to be updating all of the forms available on the</a:t>
            </a:r>
            <a:r>
              <a:rPr lang="en-US" baseline="0" dirty="0"/>
              <a:t> Judiciary website for JEFS/JIMS. We will try our best to get this done before April 25, but we may not be finished by then.</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48</a:t>
            </a:fld>
            <a:endParaRPr lang="en-US"/>
          </a:p>
        </p:txBody>
      </p:sp>
    </p:spTree>
    <p:extLst>
      <p:ext uri="{BB962C8B-B14F-4D97-AF65-F5344CB8AC3E}">
        <p14:creationId xmlns:p14="http://schemas.microsoft.com/office/powerpoint/2010/main" val="12974545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the JEFS Users Guide, we have included information on how to initiate cases in all the major case types. So, please refer to those instructions when initiating new cases in JEFS for the first time.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49</a:t>
            </a:fld>
            <a:endParaRPr lang="en-US"/>
          </a:p>
        </p:txBody>
      </p:sp>
    </p:spTree>
    <p:extLst>
      <p:ext uri="{BB962C8B-B14F-4D97-AF65-F5344CB8AC3E}">
        <p14:creationId xmlns:p14="http://schemas.microsoft.com/office/powerpoint/2010/main" val="1052453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Here’s another attorney submitted question: Who can we contact for e-filing problems after work hours and on weekends?</a:t>
            </a:r>
            <a:endParaRPr lang="en-US" dirty="0"/>
          </a:p>
          <a:p>
            <a:endParaRPr lang="en-US" dirty="0"/>
          </a:p>
          <a:p>
            <a:r>
              <a:rPr lang="en-US" dirty="0"/>
              <a:t>Because there’s no after hours support for JEFS, until you get comfortable with the system, it would </a:t>
            </a:r>
            <a:r>
              <a:rPr lang="en-US" baseline="0" dirty="0"/>
              <a:t>be prudent for you </a:t>
            </a:r>
            <a:r>
              <a:rPr lang="en-US" dirty="0"/>
              <a:t>to e-file your documents well before any deadline.</a:t>
            </a:r>
          </a:p>
        </p:txBody>
      </p:sp>
      <p:sp>
        <p:nvSpPr>
          <p:cNvPr id="4" name="Slide Number Placeholder 3"/>
          <p:cNvSpPr>
            <a:spLocks noGrp="1"/>
          </p:cNvSpPr>
          <p:nvPr>
            <p:ph type="sldNum" sz="quarter" idx="10"/>
          </p:nvPr>
        </p:nvSpPr>
        <p:spPr/>
        <p:txBody>
          <a:bodyPr/>
          <a:lstStyle/>
          <a:p>
            <a:fld id="{666FC48A-EBC1-44DE-BB58-E859DB7BF175}" type="slidenum">
              <a:rPr lang="en-US" smtClean="0"/>
              <a:t>5</a:t>
            </a:fld>
            <a:endParaRPr lang="en-US"/>
          </a:p>
        </p:txBody>
      </p:sp>
    </p:spTree>
    <p:extLst>
      <p:ext uri="{BB962C8B-B14F-4D97-AF65-F5344CB8AC3E}">
        <p14:creationId xmlns:p14="http://schemas.microsoft.com/office/powerpoint/2010/main" val="26346970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rPr>
              <a:t>Question is: how do we submit documents to the Court such as exhibits and courtesy copies?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Exhibits can be dropped off at </a:t>
            </a:r>
            <a:r>
              <a:rPr lang="en-US" dirty="0" err="1"/>
              <a:t>Ho‘okele</a:t>
            </a:r>
            <a:r>
              <a:rPr lang="en-US" dirty="0"/>
              <a:t>, better known as the Service Center. After April 25, 2022, courtesy copies will no longer be required in Family Court Civil cases unless</a:t>
            </a:r>
            <a:r>
              <a:rPr lang="en-US" baseline="0" dirty="0"/>
              <a:t> ordered by the court.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50</a:t>
            </a:fld>
            <a:endParaRPr lang="en-US"/>
          </a:p>
        </p:txBody>
      </p:sp>
    </p:spTree>
    <p:extLst>
      <p:ext uri="{BB962C8B-B14F-4D97-AF65-F5344CB8AC3E}">
        <p14:creationId xmlns:p14="http://schemas.microsoft.com/office/powerpoint/2010/main" val="392312137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rPr>
              <a:t>Question is: Will courtesy copies still need to be submitted to the Presiding Judge if a document is filed shortly before a hearing?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Courtesy copies are not required,</a:t>
            </a:r>
            <a:r>
              <a:rPr lang="en-US" baseline="0" dirty="0"/>
              <a:t> but i</a:t>
            </a:r>
            <a:r>
              <a:rPr lang="en-US" dirty="0"/>
              <a:t>f you e-file</a:t>
            </a:r>
            <a:r>
              <a:rPr lang="en-US" baseline="0" dirty="0"/>
              <a:t> a document right before a hearing, you might want to bring courtesy copies when you arrive at the courtroom to make things easier for everyone. The judge could always look the document up in JIMS, but that will take a few minutes. And the other party(</a:t>
            </a:r>
            <a:r>
              <a:rPr lang="en-US" baseline="0" dirty="0" err="1"/>
              <a:t>ies</a:t>
            </a:r>
            <a:r>
              <a:rPr lang="en-US" baseline="0" dirty="0"/>
              <a:t>) would want to view the document too. And they will not have access to JEFS in the courtroom.</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51</a:t>
            </a:fld>
            <a:endParaRPr lang="en-US"/>
          </a:p>
        </p:txBody>
      </p:sp>
    </p:spTree>
    <p:extLst>
      <p:ext uri="{BB962C8B-B14F-4D97-AF65-F5344CB8AC3E}">
        <p14:creationId xmlns:p14="http://schemas.microsoft.com/office/powerpoint/2010/main" val="400260793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rPr>
              <a:t>Question is: When filing more than one exhibit with a lead document, does each exhibit need to be filed separately?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0070C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lead document should be the exhibit list and the exhibits should be filed together as one supporting document.</a:t>
            </a:r>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52</a:t>
            </a:fld>
            <a:endParaRPr lang="en-US"/>
          </a:p>
        </p:txBody>
      </p:sp>
    </p:spTree>
    <p:extLst>
      <p:ext uri="{BB962C8B-B14F-4D97-AF65-F5344CB8AC3E}">
        <p14:creationId xmlns:p14="http://schemas.microsoft.com/office/powerpoint/2010/main" val="13548409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Our process servers file their service documents at court for us.  Will they have filing access? </a:t>
            </a:r>
            <a:endParaRPr lang="en-US" dirty="0"/>
          </a:p>
          <a:p>
            <a:endParaRPr lang="en-US" dirty="0"/>
          </a:p>
          <a:p>
            <a:r>
              <a:rPr lang="en-US" dirty="0"/>
              <a:t>Process</a:t>
            </a:r>
            <a:r>
              <a:rPr lang="en-US" baseline="0" dirty="0"/>
              <a:t> servers should not e-file on your behalf and you should not give them access to your JEFS account.</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53</a:t>
            </a:fld>
            <a:endParaRPr lang="en-US"/>
          </a:p>
        </p:txBody>
      </p:sp>
    </p:spTree>
    <p:extLst>
      <p:ext uri="{BB962C8B-B14F-4D97-AF65-F5344CB8AC3E}">
        <p14:creationId xmlns:p14="http://schemas.microsoft.com/office/powerpoint/2010/main" val="39005737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After a matter is closed (terminated), how long will it be available on JEFS?</a:t>
            </a:r>
            <a:endParaRPr lang="en-US" dirty="0"/>
          </a:p>
          <a:p>
            <a:endParaRPr lang="en-US" dirty="0"/>
          </a:p>
          <a:p>
            <a:r>
              <a:rPr lang="en-US" dirty="0"/>
              <a:t>The</a:t>
            </a:r>
            <a:r>
              <a:rPr lang="en-US" baseline="0" dirty="0"/>
              <a:t> answer provided in this slide explains when you’ll lose access to a case and the documents in JEFS. But long-term access to the documents filed in your cases should be a non-issue as long as you download e-filed court documents as you receive Notices of Electronic Filing. So, I recommend that when you get the NEF, go into JEFS and download the PDF to your firm’s computer server or your computer hard drive. Place these PDFs in file folders sorted by case number or your client’s name. If you follow this practice, you’ll have access to those documents forever as long as you backup your server or hard drive.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54</a:t>
            </a:fld>
            <a:endParaRPr lang="en-US"/>
          </a:p>
        </p:txBody>
      </p:sp>
    </p:spTree>
    <p:extLst>
      <p:ext uri="{BB962C8B-B14F-4D97-AF65-F5344CB8AC3E}">
        <p14:creationId xmlns:p14="http://schemas.microsoft.com/office/powerpoint/2010/main" val="166714459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For those of us who work with assisting pro se parties to initiate cases, can you please go over that procedure?</a:t>
            </a:r>
            <a:endParaRPr lang="en-US" baseline="0" dirty="0"/>
          </a:p>
          <a:p>
            <a:endParaRPr lang="en-US" baseline="0" dirty="0"/>
          </a:p>
          <a:p>
            <a:r>
              <a:rPr lang="en-US" baseline="0" dirty="0"/>
              <a:t>Please continue to assist the SRLs and refer them to the courthouse for conventional filing. Unless you intend to represent them, do not e-file on their behalf.</a:t>
            </a:r>
          </a:p>
        </p:txBody>
      </p:sp>
      <p:sp>
        <p:nvSpPr>
          <p:cNvPr id="4" name="Slide Number Placeholder 3"/>
          <p:cNvSpPr>
            <a:spLocks noGrp="1"/>
          </p:cNvSpPr>
          <p:nvPr>
            <p:ph type="sldNum" sz="quarter" idx="10"/>
          </p:nvPr>
        </p:nvSpPr>
        <p:spPr/>
        <p:txBody>
          <a:bodyPr/>
          <a:lstStyle/>
          <a:p>
            <a:fld id="{666FC48A-EBC1-44DE-BB58-E859DB7BF175}" type="slidenum">
              <a:rPr lang="en-US" smtClean="0"/>
              <a:t>55</a:t>
            </a:fld>
            <a:endParaRPr lang="en-US"/>
          </a:p>
        </p:txBody>
      </p:sp>
    </p:spTree>
    <p:extLst>
      <p:ext uri="{BB962C8B-B14F-4D97-AF65-F5344CB8AC3E}">
        <p14:creationId xmlns:p14="http://schemas.microsoft.com/office/powerpoint/2010/main" val="24158855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rPr>
              <a:t>Question is: What happens when you have cases consolidated (</a:t>
            </a:r>
            <a:r>
              <a:rPr lang="en-US" dirty="0" err="1">
                <a:solidFill>
                  <a:srgbClr val="0070C0"/>
                </a:solidFill>
              </a:rPr>
              <a:t>e,g</a:t>
            </a:r>
            <a:r>
              <a:rPr lang="en-US" dirty="0">
                <a:solidFill>
                  <a:srgbClr val="0070C0"/>
                </a:solidFill>
              </a:rPr>
              <a:t>., FC-S, FC-A, FC-G). Does there need to be separate filings in each case?</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In Circuit Court Civil cases, we do have consolidated cases where you only need to e-file shared documents one time, in the consolidated case.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In Family Court Civil cases, however, we don’t have consolidated cases so d</a:t>
            </a:r>
            <a:r>
              <a:rPr lang="en-US" dirty="0"/>
              <a:t>ocuments must be e-filed separately in each case</a:t>
            </a:r>
            <a:r>
              <a:rPr lang="en-US" baseline="0" dirty="0"/>
              <a:t>. </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56</a:t>
            </a:fld>
            <a:endParaRPr lang="en-US"/>
          </a:p>
        </p:txBody>
      </p:sp>
    </p:spTree>
    <p:extLst>
      <p:ext uri="{BB962C8B-B14F-4D97-AF65-F5344CB8AC3E}">
        <p14:creationId xmlns:p14="http://schemas.microsoft.com/office/powerpoint/2010/main" val="38251464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Are confidential settlement letters "sent" to the court via e-filing as well?</a:t>
            </a:r>
          </a:p>
          <a:p>
            <a:endParaRPr lang="en-US" dirty="0">
              <a:solidFill>
                <a:srgbClr val="0070C0"/>
              </a:solidFill>
            </a:endParaRPr>
          </a:p>
          <a:p>
            <a:r>
              <a:rPr lang="en-US" dirty="0"/>
              <a:t>In all circuits, confidential</a:t>
            </a:r>
            <a:r>
              <a:rPr lang="en-US" baseline="0" dirty="0"/>
              <a:t> settlement letters should not be e-filed by JEFS users. They should be either mailed or hand-delivered to the appropriate address listed in this slide.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57</a:t>
            </a:fld>
            <a:endParaRPr lang="en-US"/>
          </a:p>
        </p:txBody>
      </p:sp>
    </p:spTree>
    <p:extLst>
      <p:ext uri="{BB962C8B-B14F-4D97-AF65-F5344CB8AC3E}">
        <p14:creationId xmlns:p14="http://schemas.microsoft.com/office/powerpoint/2010/main" val="411184863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For guardianship cases, how do our clients file the annual reports if the case is confidential?</a:t>
            </a:r>
            <a:endParaRPr lang="en-US" dirty="0"/>
          </a:p>
          <a:p>
            <a:endParaRPr lang="en-US" dirty="0"/>
          </a:p>
          <a:p>
            <a:r>
              <a:rPr lang="en-US" dirty="0"/>
              <a:t>Guardianship annual</a:t>
            </a:r>
            <a:r>
              <a:rPr lang="en-US" baseline="0" dirty="0"/>
              <a:t> reports should not be e-filed by JEFS users. They should be mailed to the appropriate address or hand delivered to the respective courthouse listed in this slide.</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58</a:t>
            </a:fld>
            <a:endParaRPr lang="en-US"/>
          </a:p>
        </p:txBody>
      </p:sp>
    </p:spTree>
    <p:extLst>
      <p:ext uri="{BB962C8B-B14F-4D97-AF65-F5344CB8AC3E}">
        <p14:creationId xmlns:p14="http://schemas.microsoft.com/office/powerpoint/2010/main" val="246615251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Will Ex-Officio filings no longer be necessary? </a:t>
            </a:r>
            <a:endParaRPr lang="en-US" dirty="0"/>
          </a:p>
          <a:p>
            <a:endParaRPr lang="en-US" dirty="0"/>
          </a:p>
          <a:p>
            <a:r>
              <a:rPr lang="en-US" dirty="0"/>
              <a:t>Ex-officio filings </a:t>
            </a:r>
            <a:r>
              <a:rPr lang="en-US" baseline="0" dirty="0"/>
              <a:t>will no longer be necessary unless conventional filing is needed.</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59</a:t>
            </a:fld>
            <a:endParaRPr lang="en-US"/>
          </a:p>
        </p:txBody>
      </p:sp>
    </p:spTree>
    <p:extLst>
      <p:ext uri="{BB962C8B-B14F-4D97-AF65-F5344CB8AC3E}">
        <p14:creationId xmlns:p14="http://schemas.microsoft.com/office/powerpoint/2010/main" val="3253093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I continue, I would</a:t>
            </a:r>
            <a:r>
              <a:rPr lang="en-US" baseline="0" dirty="0"/>
              <a:t> first like to explain several new terms that I’ll be using repeatedly from this point. First, there’s JIMS, JEFS and </a:t>
            </a:r>
            <a:r>
              <a:rPr lang="en-US" baseline="0" dirty="0" err="1"/>
              <a:t>eCourt</a:t>
            </a:r>
            <a:r>
              <a:rPr lang="en-US" baseline="0" dirty="0"/>
              <a:t> </a:t>
            </a:r>
            <a:r>
              <a:rPr lang="en-US" baseline="0" dirty="0" err="1"/>
              <a:t>Kokua</a:t>
            </a:r>
            <a:r>
              <a:rPr lang="en-US" baseline="0" dirty="0"/>
              <a:t>.</a:t>
            </a:r>
            <a:endParaRPr lang="en-US" dirty="0"/>
          </a:p>
          <a:p>
            <a:endParaRPr lang="en-US" dirty="0"/>
          </a:p>
          <a:p>
            <a:r>
              <a:rPr lang="en-US" dirty="0"/>
              <a:t>“JIMS” refers to our entire case management system, which now includes all the case types in the state court system, with the exception of Family Court Juvenile cases.</a:t>
            </a:r>
          </a:p>
          <a:p>
            <a:endParaRPr lang="en-US" dirty="0"/>
          </a:p>
          <a:p>
            <a:r>
              <a:rPr lang="en-US" dirty="0"/>
              <a:t>“JEFS” refers to the electronic filing function for the JIMS system.</a:t>
            </a:r>
            <a:r>
              <a:rPr lang="en-US" baseline="0" dirty="0"/>
              <a:t> JEFS </a:t>
            </a:r>
            <a:r>
              <a:rPr lang="en-US" dirty="0"/>
              <a:t>is primarily used by attorneys</a:t>
            </a:r>
            <a:r>
              <a:rPr lang="en-US" baseline="0" dirty="0"/>
              <a:t>. The vast majority of self-represented litigants (or SRLS) will not use JEFS because they will not e-file. SRLs will continue to file conventionally at the courthouse.</a:t>
            </a:r>
            <a:endParaRPr lang="en-US" dirty="0"/>
          </a:p>
          <a:p>
            <a:endParaRPr lang="en-US" dirty="0"/>
          </a:p>
          <a:p>
            <a:r>
              <a:rPr lang="en-US" dirty="0"/>
              <a:t>“</a:t>
            </a:r>
            <a:r>
              <a:rPr lang="en-US" dirty="0" err="1"/>
              <a:t>eCourtKokua</a:t>
            </a:r>
            <a:r>
              <a:rPr lang="en-US" dirty="0"/>
              <a:t>” is the website that the public uses to access court information and to</a:t>
            </a:r>
            <a:r>
              <a:rPr lang="en-US" baseline="0" dirty="0"/>
              <a:t> purchase copies of </a:t>
            </a:r>
            <a:r>
              <a:rPr lang="en-US" dirty="0"/>
              <a:t>non-confidential records. </a:t>
            </a:r>
          </a:p>
          <a:p>
            <a:endParaRPr lang="en-US" dirty="0"/>
          </a:p>
          <a:p>
            <a:r>
              <a:rPr lang="en-US" dirty="0"/>
              <a:t>Another common term I’ll be using is “NEF” or Notice of Electronic Filing, is an electronic announcement of filing that is automatically</a:t>
            </a:r>
            <a:r>
              <a:rPr lang="en-US" baseline="0" dirty="0"/>
              <a:t> </a:t>
            </a:r>
            <a:r>
              <a:rPr lang="en-US" dirty="0"/>
              <a:t>sent to a JEFS user’s email address when a document is e-filed in a case. Parties who do not electronically file documents in JEFS, will not receive a NEF or Notice of Electronic Filing.</a:t>
            </a:r>
          </a:p>
          <a:p>
            <a:r>
              <a:rPr lang="en-US" dirty="0"/>
              <a:t> </a:t>
            </a:r>
          </a:p>
        </p:txBody>
      </p:sp>
      <p:sp>
        <p:nvSpPr>
          <p:cNvPr id="4" name="Slide Number Placeholder 3"/>
          <p:cNvSpPr>
            <a:spLocks noGrp="1"/>
          </p:cNvSpPr>
          <p:nvPr>
            <p:ph type="sldNum" sz="quarter" idx="10"/>
          </p:nvPr>
        </p:nvSpPr>
        <p:spPr/>
        <p:txBody>
          <a:bodyPr/>
          <a:lstStyle/>
          <a:p>
            <a:fld id="{666FC48A-EBC1-44DE-BB58-E859DB7BF175}" type="slidenum">
              <a:rPr lang="en-US" smtClean="0"/>
              <a:t>6</a:t>
            </a:fld>
            <a:endParaRPr lang="en-US"/>
          </a:p>
        </p:txBody>
      </p:sp>
    </p:spTree>
    <p:extLst>
      <p:ext uri="{BB962C8B-B14F-4D97-AF65-F5344CB8AC3E}">
        <p14:creationId xmlns:p14="http://schemas.microsoft.com/office/powerpoint/2010/main" val="42305217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If the information for my client is incorrect, can I correct it?</a:t>
            </a:r>
          </a:p>
          <a:p>
            <a:endParaRPr lang="en-US" dirty="0"/>
          </a:p>
          <a:p>
            <a:r>
              <a:rPr lang="en-US" dirty="0"/>
              <a:t>You will not be able</a:t>
            </a:r>
            <a:r>
              <a:rPr lang="en-US" baseline="0" dirty="0"/>
              <a:t> to correct it yourself. P</a:t>
            </a:r>
            <a:r>
              <a:rPr lang="en-US" dirty="0"/>
              <a:t>lease </a:t>
            </a:r>
            <a:r>
              <a:rPr lang="en-US" baseline="0" dirty="0"/>
              <a:t>c</a:t>
            </a:r>
            <a:r>
              <a:rPr lang="en-US" dirty="0"/>
              <a:t>ontact the court if you</a:t>
            </a:r>
            <a:r>
              <a:rPr lang="en-US" baseline="0" dirty="0"/>
              <a:t> need to edit your client’s information in JEFS/JIMS.</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60</a:t>
            </a:fld>
            <a:endParaRPr lang="en-US"/>
          </a:p>
        </p:txBody>
      </p:sp>
    </p:spTree>
    <p:extLst>
      <p:ext uri="{BB962C8B-B14F-4D97-AF65-F5344CB8AC3E}">
        <p14:creationId xmlns:p14="http://schemas.microsoft.com/office/powerpoint/2010/main" val="267265356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How does an attorney get removed from a case?</a:t>
            </a:r>
            <a:endParaRPr lang="en-US" dirty="0"/>
          </a:p>
          <a:p>
            <a:endParaRPr lang="en-US" dirty="0"/>
          </a:p>
          <a:p>
            <a:r>
              <a:rPr lang="en-US" dirty="0"/>
              <a:t>There’s a specific section in our JEFS Use</a:t>
            </a:r>
            <a:r>
              <a:rPr lang="en-US" baseline="0" dirty="0"/>
              <a:t>r Guide that addresses this. Basically, there’s one procedure for an attorney requesting to withdraw from an active case, and another procedure for an attorney wanting to withdraw from a terminated case. I would also like to note that in the JIMS system, we usually end date attorneys from cases. We don’t entirely remove them from the record. </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61</a:t>
            </a:fld>
            <a:endParaRPr lang="en-US"/>
          </a:p>
        </p:txBody>
      </p:sp>
    </p:spTree>
    <p:extLst>
      <p:ext uri="{BB962C8B-B14F-4D97-AF65-F5344CB8AC3E}">
        <p14:creationId xmlns:p14="http://schemas.microsoft.com/office/powerpoint/2010/main" val="323309335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Are the attorneys able to reopen a case? For example, to file a motion for post decree in an old case?</a:t>
            </a:r>
          </a:p>
          <a:p>
            <a:endParaRPr lang="en-US" dirty="0"/>
          </a:p>
          <a:p>
            <a:r>
              <a:rPr lang="en-US" dirty="0"/>
              <a:t>JEFS</a:t>
            </a:r>
            <a:r>
              <a:rPr lang="en-US" baseline="0" dirty="0"/>
              <a:t> users do not have the ability to re-open cases in the JIMS system. Only court staff can re-open cases in JIMS. But attorneys can e-file documents in terminated cases that are open to the public like most divorce cases. </a:t>
            </a:r>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62</a:t>
            </a:fld>
            <a:endParaRPr lang="en-US"/>
          </a:p>
        </p:txBody>
      </p:sp>
    </p:spTree>
    <p:extLst>
      <p:ext uri="{BB962C8B-B14F-4D97-AF65-F5344CB8AC3E}">
        <p14:creationId xmlns:p14="http://schemas.microsoft.com/office/powerpoint/2010/main" val="200353507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Does the JIMS/JEFS system negate the need for a certificate of service or sending a copy to opposing counsel?</a:t>
            </a:r>
            <a:endParaRPr lang="en-US" dirty="0"/>
          </a:p>
          <a:p>
            <a:endParaRPr lang="en-US" dirty="0"/>
          </a:p>
          <a:p>
            <a:r>
              <a:rPr lang="en-US" dirty="0"/>
              <a:t>Yes, because all attorneys are JEFS users and will receive Notices of Electronic Filing (NEFs). However, if any party is not a JEFS user, a Certificate of Service would be required for those parties.</a:t>
            </a:r>
          </a:p>
        </p:txBody>
      </p:sp>
      <p:sp>
        <p:nvSpPr>
          <p:cNvPr id="4" name="Slide Number Placeholder 3"/>
          <p:cNvSpPr>
            <a:spLocks noGrp="1"/>
          </p:cNvSpPr>
          <p:nvPr>
            <p:ph type="sldNum" sz="quarter" idx="10"/>
          </p:nvPr>
        </p:nvSpPr>
        <p:spPr/>
        <p:txBody>
          <a:bodyPr/>
          <a:lstStyle/>
          <a:p>
            <a:fld id="{666FC48A-EBC1-44DE-BB58-E859DB7BF175}" type="slidenum">
              <a:rPr lang="en-US" smtClean="0"/>
              <a:t>63</a:t>
            </a:fld>
            <a:endParaRPr lang="en-US"/>
          </a:p>
        </p:txBody>
      </p:sp>
    </p:spTree>
    <p:extLst>
      <p:ext uri="{BB962C8B-B14F-4D97-AF65-F5344CB8AC3E}">
        <p14:creationId xmlns:p14="http://schemas.microsoft.com/office/powerpoint/2010/main" val="191780039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64</a:t>
            </a:fld>
            <a:endParaRPr lang="en-US"/>
          </a:p>
        </p:txBody>
      </p:sp>
    </p:spTree>
    <p:extLst>
      <p:ext uri="{BB962C8B-B14F-4D97-AF65-F5344CB8AC3E}">
        <p14:creationId xmlns:p14="http://schemas.microsoft.com/office/powerpoint/2010/main" val="1970448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distinction</a:t>
            </a:r>
            <a:r>
              <a:rPr lang="en-US" baseline="0" dirty="0"/>
              <a:t> in the JEFS system between C</a:t>
            </a:r>
            <a:r>
              <a:rPr lang="en-US" dirty="0"/>
              <a:t>onfidential,</a:t>
            </a:r>
            <a:r>
              <a:rPr lang="en-US" baseline="0" dirty="0"/>
              <a:t> Sealed, and In-Camera is also important to understand.</a:t>
            </a:r>
            <a:endParaRPr lang="en-US" dirty="0"/>
          </a:p>
          <a:p>
            <a:endParaRPr lang="en-US" dirty="0"/>
          </a:p>
          <a:p>
            <a:r>
              <a:rPr lang="en-US" dirty="0"/>
              <a:t>In JEFS, “confidential” applies to an entire case that is made inaccessible to the public because of a statute or court rule. Adoption cases, for example, are confidential by statute and so all the information and documents in adoption cases are not accessible by the public.</a:t>
            </a:r>
          </a:p>
          <a:p>
            <a:endParaRPr lang="en-US" dirty="0"/>
          </a:p>
          <a:p>
            <a:r>
              <a:rPr lang="en-US" dirty="0"/>
              <a:t>The term “Sealed” applies to a specific document that is made inaccessible to the public because of a statute or court rule. The Matrimonial Action Information Sheet, for example, will be categorically sealed and unavailable to the public even though most</a:t>
            </a:r>
            <a:r>
              <a:rPr lang="en-US" baseline="0" dirty="0"/>
              <a:t> </a:t>
            </a:r>
            <a:r>
              <a:rPr lang="en-US" dirty="0"/>
              <a:t>other documents in divorce cases are open to the public.</a:t>
            </a:r>
          </a:p>
          <a:p>
            <a:endParaRPr lang="en-US" dirty="0"/>
          </a:p>
          <a:p>
            <a:r>
              <a:rPr lang="en-US" dirty="0"/>
              <a:t>“In-Camera” documents can only be viewed by the presiding judge in a case. So,</a:t>
            </a:r>
            <a:r>
              <a:rPr lang="en-US" baseline="0" dirty="0"/>
              <a:t> e</a:t>
            </a:r>
            <a:r>
              <a:rPr lang="en-US" dirty="0"/>
              <a:t>ven the person who e-files an in-camera document cannot access the document through JEFS once it is filed.</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666FC48A-EBC1-44DE-BB58-E859DB7BF175}" type="slidenum">
              <a:rPr lang="en-US" smtClean="0"/>
              <a:t>7</a:t>
            </a:fld>
            <a:endParaRPr lang="en-US"/>
          </a:p>
        </p:txBody>
      </p:sp>
    </p:spTree>
    <p:extLst>
      <p:ext uri="{BB962C8B-B14F-4D97-AF65-F5344CB8AC3E}">
        <p14:creationId xmlns:p14="http://schemas.microsoft.com/office/powerpoint/2010/main" val="2215745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The Question is: What are the case types in JEFS/JIMS?</a:t>
            </a:r>
          </a:p>
          <a:p>
            <a:endParaRPr lang="en-US" dirty="0"/>
          </a:p>
          <a:p>
            <a:r>
              <a:rPr lang="en-US" dirty="0"/>
              <a:t>Listed</a:t>
            </a:r>
            <a:r>
              <a:rPr lang="en-US" baseline="0" dirty="0"/>
              <a:t> in this slide are the 13 Family Court Civil case types. </a:t>
            </a:r>
            <a:r>
              <a:rPr lang="en-US" dirty="0"/>
              <a:t>In</a:t>
            </a:r>
            <a:r>
              <a:rPr lang="en-US" baseline="0" dirty="0"/>
              <a:t> addition to this, t</a:t>
            </a:r>
            <a:r>
              <a:rPr lang="en-US" dirty="0"/>
              <a:t>here are 20 sub-types of Family Court Miscellaneous cases. The FFM sub-types include” Assisted Community Treatment, Child Custody, Emergency Examination, Involuntary Hospitalization, and Juvenile Expungement cases. </a:t>
            </a:r>
          </a:p>
        </p:txBody>
      </p:sp>
      <p:sp>
        <p:nvSpPr>
          <p:cNvPr id="4" name="Slide Number Placeholder 3"/>
          <p:cNvSpPr>
            <a:spLocks noGrp="1"/>
          </p:cNvSpPr>
          <p:nvPr>
            <p:ph type="sldNum" sz="quarter" idx="10"/>
          </p:nvPr>
        </p:nvSpPr>
        <p:spPr/>
        <p:txBody>
          <a:bodyPr/>
          <a:lstStyle/>
          <a:p>
            <a:fld id="{666FC48A-EBC1-44DE-BB58-E859DB7BF175}" type="slidenum">
              <a:rPr lang="en-US" smtClean="0"/>
              <a:t>8</a:t>
            </a:fld>
            <a:endParaRPr lang="en-US"/>
          </a:p>
        </p:txBody>
      </p:sp>
    </p:spTree>
    <p:extLst>
      <p:ext uri="{BB962C8B-B14F-4D97-AF65-F5344CB8AC3E}">
        <p14:creationId xmlns:p14="http://schemas.microsoft.com/office/powerpoint/2010/main" val="1012956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70C0"/>
                </a:solidFill>
              </a:rPr>
              <a:t>Question is: Will FC-S cases be part of JEFS one day?</a:t>
            </a:r>
            <a:br>
              <a:rPr lang="en-US" dirty="0">
                <a:solidFill>
                  <a:srgbClr val="0070C0"/>
                </a:solidFill>
              </a:rPr>
            </a:br>
            <a:endParaRPr lang="en-US" dirty="0"/>
          </a:p>
          <a:p>
            <a:r>
              <a:rPr lang="en-US" dirty="0"/>
              <a:t>While it is possible that FC-S cases and FC-J cases may be part of JEFS/JIMS someday, there are no plans to migrate these cases into JEFS/JIMS. We </a:t>
            </a:r>
            <a:r>
              <a:rPr lang="en-US" baseline="0" dirty="0"/>
              <a:t>recognize that </a:t>
            </a:r>
            <a:r>
              <a:rPr lang="en-US" dirty="0"/>
              <a:t>JUSTIS, our existing case management system for our juvenile cases, is old and there is need to migrate our cases to another platform.</a:t>
            </a:r>
          </a:p>
        </p:txBody>
      </p:sp>
      <p:sp>
        <p:nvSpPr>
          <p:cNvPr id="4" name="Slide Number Placeholder 3"/>
          <p:cNvSpPr>
            <a:spLocks noGrp="1"/>
          </p:cNvSpPr>
          <p:nvPr>
            <p:ph type="sldNum" sz="quarter" idx="10"/>
          </p:nvPr>
        </p:nvSpPr>
        <p:spPr/>
        <p:txBody>
          <a:bodyPr/>
          <a:lstStyle/>
          <a:p>
            <a:fld id="{666FC48A-EBC1-44DE-BB58-E859DB7BF175}" type="slidenum">
              <a:rPr lang="en-US" smtClean="0"/>
              <a:t>9</a:t>
            </a:fld>
            <a:endParaRPr lang="en-US"/>
          </a:p>
        </p:txBody>
      </p:sp>
    </p:spTree>
    <p:extLst>
      <p:ext uri="{BB962C8B-B14F-4D97-AF65-F5344CB8AC3E}">
        <p14:creationId xmlns:p14="http://schemas.microsoft.com/office/powerpoint/2010/main" val="2809052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8B9EBBA-996F-894A-B54A-D6246ED52CEA}" type="datetimeFigureOut">
              <a:rPr lang="en-US" smtClean="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1619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0047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3353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3169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9728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6151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4/8/2022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560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4/8/2022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2885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4/8/2022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70147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6189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730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9B482E8-6E0E-1B4F-B1FD-C69DB9E858D9}" type="datetimeFigureOut">
              <a:rPr lang="en-US" smtClean="0"/>
              <a:pPr/>
              <a:t>4/8/2022</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5765198"/>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ourts.state.hi.us/legal_references/records/jims_system_availability"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ourts.state.hi.us/legal_references/rules/rulesOfCour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ourts.state.hi.us/family-court-civil-jefs-info-pa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pao@courts.hawaiI.gov"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ourts.state.hi.us/legal_references/efil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www.courts.state.hi.us/self-help/courts/forms/oahu/family_court_forms"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courts.state.hi.us/family-court-civil-jefs-info-page"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JEFS Operational Information for 1C Family Court Civil Cases</a:t>
            </a:r>
          </a:p>
        </p:txBody>
      </p:sp>
      <p:sp>
        <p:nvSpPr>
          <p:cNvPr id="3" name="Subtitle 2"/>
          <p:cNvSpPr>
            <a:spLocks noGrp="1"/>
          </p:cNvSpPr>
          <p:nvPr>
            <p:ph type="subTitle" idx="1"/>
          </p:nvPr>
        </p:nvSpPr>
        <p:spPr/>
        <p:txBody>
          <a:bodyPr/>
          <a:lstStyle/>
          <a:p>
            <a:r>
              <a:rPr lang="en-US" dirty="0"/>
              <a:t>April 8, 2022 Presentation to HSBA members</a:t>
            </a:r>
          </a:p>
        </p:txBody>
      </p:sp>
    </p:spTree>
    <p:extLst>
      <p:ext uri="{BB962C8B-B14F-4D97-AF65-F5344CB8AC3E}">
        <p14:creationId xmlns:p14="http://schemas.microsoft.com/office/powerpoint/2010/main" val="2427039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JEFs/JIMS Family Civil Launch Timeline</a:t>
            </a:r>
          </a:p>
        </p:txBody>
      </p:sp>
      <p:sp>
        <p:nvSpPr>
          <p:cNvPr id="3" name="Content Placeholder 2"/>
          <p:cNvSpPr>
            <a:spLocks noGrp="1"/>
          </p:cNvSpPr>
          <p:nvPr>
            <p:ph idx="1"/>
          </p:nvPr>
        </p:nvSpPr>
        <p:spPr/>
        <p:txBody>
          <a:bodyPr/>
          <a:lstStyle/>
          <a:p>
            <a:pPr marL="0" indent="0">
              <a:buNone/>
            </a:pPr>
            <a:r>
              <a:rPr lang="en-US" dirty="0"/>
              <a:t>April 20 (W) – </a:t>
            </a:r>
            <a:r>
              <a:rPr lang="en-US" dirty="0" err="1"/>
              <a:t>Ho‘ohiki</a:t>
            </a:r>
            <a:r>
              <a:rPr lang="en-US" dirty="0"/>
              <a:t> data freezes at 4:30 p.m. Conventional filing continues.</a:t>
            </a:r>
          </a:p>
          <a:p>
            <a:pPr marL="0" indent="0">
              <a:buNone/>
            </a:pPr>
            <a:r>
              <a:rPr lang="en-US" dirty="0"/>
              <a:t>April 22 (F) – Entire JEFS/JIMS system will be offline from 5 p.m. through the weekend.</a:t>
            </a:r>
          </a:p>
          <a:p>
            <a:pPr marL="0" indent="0">
              <a:buNone/>
            </a:pPr>
            <a:r>
              <a:rPr lang="en-US" dirty="0"/>
              <a:t>April 25 (M) – Launch of JIMS FC Civil. Mandatory attorney JEFS e-filing begins.</a:t>
            </a:r>
          </a:p>
          <a:p>
            <a:pPr marL="0" indent="0">
              <a:buNone/>
            </a:pPr>
            <a:r>
              <a:rPr lang="en-US" dirty="0"/>
              <a:t>April 25 (M) – JIMS Statewide (Technical) and Circuit (Operational) Support begins.</a:t>
            </a:r>
          </a:p>
          <a:p>
            <a:pPr marL="0" indent="0">
              <a:buNone/>
            </a:pPr>
            <a:r>
              <a:rPr lang="en-US" dirty="0"/>
              <a:t>May 20 (F) – JIMS Statewide (Technical) and Circuit (Operational) Support ends.</a:t>
            </a:r>
          </a:p>
          <a:p>
            <a:pPr marL="0" indent="0">
              <a:buNone/>
            </a:pPr>
            <a:endParaRPr lang="en-US" dirty="0"/>
          </a:p>
        </p:txBody>
      </p:sp>
    </p:spTree>
    <p:extLst>
      <p:ext uri="{BB962C8B-B14F-4D97-AF65-F5344CB8AC3E}">
        <p14:creationId xmlns:p14="http://schemas.microsoft.com/office/powerpoint/2010/main" val="575094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How much is this system like the filings in Appellate, Criminal and Civil cases?  Can we use the same password for JEFS?  </a:t>
            </a:r>
          </a:p>
        </p:txBody>
      </p:sp>
      <p:sp>
        <p:nvSpPr>
          <p:cNvPr id="3" name="Content Placeholder 2"/>
          <p:cNvSpPr>
            <a:spLocks noGrp="1"/>
          </p:cNvSpPr>
          <p:nvPr>
            <p:ph idx="1"/>
          </p:nvPr>
        </p:nvSpPr>
        <p:spPr/>
        <p:txBody>
          <a:bodyPr>
            <a:normAutofit/>
          </a:bodyPr>
          <a:lstStyle/>
          <a:p>
            <a:pPr lvl="0"/>
            <a:r>
              <a:rPr lang="en-US" dirty="0"/>
              <a:t>JEFS is the same basic system for </a:t>
            </a:r>
            <a:r>
              <a:rPr lang="en-US" dirty="0" err="1"/>
              <a:t>efiling</a:t>
            </a:r>
            <a:r>
              <a:rPr lang="en-US" dirty="0"/>
              <a:t> for all supported cases types (Appellate, Criminal and Civil). There are minor differences in JEFS features for individual case types. </a:t>
            </a:r>
          </a:p>
          <a:p>
            <a:pPr lvl="0"/>
            <a:r>
              <a:rPr lang="en-US" dirty="0"/>
              <a:t>If you are already a registered JEFS user, your JEFS login and password will remain the same.</a:t>
            </a:r>
          </a:p>
          <a:p>
            <a:pPr lvl="0"/>
            <a:endParaRPr lang="en-US" dirty="0"/>
          </a:p>
        </p:txBody>
      </p:sp>
    </p:spTree>
    <p:extLst>
      <p:ext uri="{BB962C8B-B14F-4D97-AF65-F5344CB8AC3E}">
        <p14:creationId xmlns:p14="http://schemas.microsoft.com/office/powerpoint/2010/main" val="3631284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How will we view, access and download case files and documents? </a:t>
            </a:r>
          </a:p>
        </p:txBody>
      </p:sp>
      <p:sp>
        <p:nvSpPr>
          <p:cNvPr id="3" name="Content Placeholder 2"/>
          <p:cNvSpPr>
            <a:spLocks noGrp="1"/>
          </p:cNvSpPr>
          <p:nvPr>
            <p:ph idx="1"/>
          </p:nvPr>
        </p:nvSpPr>
        <p:spPr/>
        <p:txBody>
          <a:bodyPr>
            <a:normAutofit fontScale="92500" lnSpcReduction="20000"/>
          </a:bodyPr>
          <a:lstStyle/>
          <a:p>
            <a:pPr lvl="0"/>
            <a:r>
              <a:rPr lang="en-US" dirty="0"/>
              <a:t>If you are a JEFS user, you do not need to pay to view or access documents that are available online in your active cases (My Cases, All Firm Cases). You may download the electronically filed documents in your active cases for free from your Manage Cases screen and print them if desired.</a:t>
            </a:r>
          </a:p>
          <a:p>
            <a:pPr lvl="0"/>
            <a:r>
              <a:rPr lang="en-US" dirty="0"/>
              <a:t>When JEFS users electronically file through JEFS, they upload their documents and the image of the documents are usually accessible online within 20 to 30 minutes. On the other hand, if the documents are conventionally filed over-the-counter by a self-represented litigant, the clerk must scan the documents and then upload them to the docket in JIMS. Depending on the clerk’s workload, it might take several days before those documents are viewable in JEFS/JIMS.</a:t>
            </a:r>
          </a:p>
          <a:p>
            <a:r>
              <a:rPr lang="en-US" dirty="0"/>
              <a:t>Please note that not all public documents will be available online through JEFS or the JIMS public interface, called </a:t>
            </a:r>
            <a:r>
              <a:rPr lang="en-US" dirty="0" err="1"/>
              <a:t>eCourt</a:t>
            </a:r>
            <a:r>
              <a:rPr lang="en-US" dirty="0"/>
              <a:t> </a:t>
            </a:r>
            <a:r>
              <a:rPr lang="en-US" dirty="0" err="1"/>
              <a:t>Kokua</a:t>
            </a:r>
            <a:r>
              <a:rPr lang="en-US" dirty="0"/>
              <a:t>. Particularly, all Family Court civil documents that were conventionally filed prior to the launch of JIMS Family Court Civil cannot be downloaded online because they will be retained in paper format at the courthouse and will not be scanned into JIMS</a:t>
            </a:r>
          </a:p>
          <a:p>
            <a:pPr lvl="0"/>
            <a:endParaRPr lang="en-US" dirty="0"/>
          </a:p>
        </p:txBody>
      </p:sp>
    </p:spTree>
    <p:extLst>
      <p:ext uri="{BB962C8B-B14F-4D97-AF65-F5344CB8AC3E}">
        <p14:creationId xmlns:p14="http://schemas.microsoft.com/office/powerpoint/2010/main" val="3878052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For searching court cases, Will there continue to be a </a:t>
            </a:r>
            <a:r>
              <a:rPr lang="en-US" dirty="0" err="1">
                <a:solidFill>
                  <a:srgbClr val="0070C0"/>
                </a:solidFill>
              </a:rPr>
              <a:t>Ho`ohiki</a:t>
            </a:r>
            <a:r>
              <a:rPr lang="en-US" dirty="0">
                <a:solidFill>
                  <a:srgbClr val="0070C0"/>
                </a:solidFill>
              </a:rPr>
              <a:t> system and what cases will be on the system? </a:t>
            </a:r>
          </a:p>
        </p:txBody>
      </p:sp>
      <p:sp>
        <p:nvSpPr>
          <p:cNvPr id="3" name="Content Placeholder 2"/>
          <p:cNvSpPr>
            <a:spLocks noGrp="1"/>
          </p:cNvSpPr>
          <p:nvPr>
            <p:ph idx="1"/>
          </p:nvPr>
        </p:nvSpPr>
        <p:spPr/>
        <p:txBody>
          <a:bodyPr>
            <a:normAutofit/>
          </a:bodyPr>
          <a:lstStyle/>
          <a:p>
            <a:pPr lvl="0"/>
            <a:r>
              <a:rPr lang="en-US" dirty="0"/>
              <a:t>Effective April 25, 2022, </a:t>
            </a:r>
            <a:r>
              <a:rPr lang="en-US" dirty="0" err="1"/>
              <a:t>Ho‘ohiki</a:t>
            </a:r>
            <a:r>
              <a:rPr lang="en-US" dirty="0"/>
              <a:t> will be deactivated. All non-confidential Family Court Civil information will be available in </a:t>
            </a:r>
            <a:r>
              <a:rPr lang="en-US" dirty="0" err="1"/>
              <a:t>eCourt</a:t>
            </a:r>
            <a:r>
              <a:rPr lang="en-US" dirty="0"/>
              <a:t> </a:t>
            </a:r>
            <a:r>
              <a:rPr lang="en-US" dirty="0" err="1"/>
              <a:t>Kokua</a:t>
            </a:r>
            <a:r>
              <a:rPr lang="en-US" dirty="0"/>
              <a:t>.</a:t>
            </a:r>
          </a:p>
          <a:p>
            <a:r>
              <a:rPr lang="en-US" dirty="0"/>
              <a:t>Please note that not all public documents will be available online through JEFS or the JIMS public interface, called </a:t>
            </a:r>
            <a:r>
              <a:rPr lang="en-US" dirty="0" err="1"/>
              <a:t>eCourt</a:t>
            </a:r>
            <a:r>
              <a:rPr lang="en-US" dirty="0"/>
              <a:t> </a:t>
            </a:r>
            <a:r>
              <a:rPr lang="en-US" dirty="0" err="1"/>
              <a:t>Kokua</a:t>
            </a:r>
            <a:r>
              <a:rPr lang="en-US" dirty="0"/>
              <a:t>. Particularly, all Family Court civil documents that were conventionally filed prior to the launch of JIMS Family Court Civil cannot be downloaded online because they will be retained in paper format at the courthouse and will not be scanned into JIMS.</a:t>
            </a:r>
          </a:p>
          <a:p>
            <a:pPr lvl="0"/>
            <a:endParaRPr lang="en-US" dirty="0"/>
          </a:p>
        </p:txBody>
      </p:sp>
    </p:spTree>
    <p:extLst>
      <p:ext uri="{BB962C8B-B14F-4D97-AF65-F5344CB8AC3E}">
        <p14:creationId xmlns:p14="http://schemas.microsoft.com/office/powerpoint/2010/main" val="387314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What is the Case ID format when entering my Case ID in JIMS? </a:t>
            </a:r>
          </a:p>
        </p:txBody>
      </p:sp>
      <p:sp>
        <p:nvSpPr>
          <p:cNvPr id="3" name="Content Placeholder 2"/>
          <p:cNvSpPr>
            <a:spLocks noGrp="1"/>
          </p:cNvSpPr>
          <p:nvPr>
            <p:ph idx="1"/>
          </p:nvPr>
        </p:nvSpPr>
        <p:spPr/>
        <p:txBody>
          <a:bodyPr>
            <a:normAutofit/>
          </a:bodyPr>
          <a:lstStyle/>
          <a:p>
            <a:pPr lvl="0"/>
            <a:r>
              <a:rPr lang="en-US" dirty="0"/>
              <a:t>The format to use when looking up cases in JEFS/</a:t>
            </a:r>
            <a:r>
              <a:rPr lang="en-US" dirty="0" err="1"/>
              <a:t>eCourt</a:t>
            </a:r>
            <a:r>
              <a:rPr lang="en-US" dirty="0"/>
              <a:t> </a:t>
            </a:r>
            <a:r>
              <a:rPr lang="en-US" dirty="0" err="1"/>
              <a:t>Kokua</a:t>
            </a:r>
            <a:r>
              <a:rPr lang="en-US" dirty="0"/>
              <a:t> for cases initiated after April 25, 2022, through JEFS/</a:t>
            </a:r>
            <a:r>
              <a:rPr lang="en-US" dirty="0" err="1"/>
              <a:t>eCourt</a:t>
            </a:r>
            <a:r>
              <a:rPr lang="en-US" dirty="0"/>
              <a:t> </a:t>
            </a:r>
            <a:r>
              <a:rPr lang="en-US" dirty="0" err="1"/>
              <a:t>Kokua</a:t>
            </a:r>
            <a:r>
              <a:rPr lang="en-US" dirty="0"/>
              <a:t> is: “1FDV-22-100” where “1” stands for First Circuit; “FDV” represents the divorce case type; “22” represents the year 2022 for the year of filing; and “100” refers to the case number.</a:t>
            </a:r>
          </a:p>
          <a:p>
            <a:pPr lvl="0"/>
            <a:r>
              <a:rPr lang="en-US" dirty="0"/>
              <a:t>For cases initiated prior to April 25, 2022, the cases are formatted differently and a guide to searching for these cases is available on the </a:t>
            </a:r>
            <a:r>
              <a:rPr lang="en-US" dirty="0">
                <a:hlinkClick r:id="rId3"/>
              </a:rPr>
              <a:t>Judiciary’s </a:t>
            </a:r>
            <a:r>
              <a:rPr lang="en-US" dirty="0" err="1">
                <a:hlinkClick r:id="rId3"/>
              </a:rPr>
              <a:t>eCourt</a:t>
            </a:r>
            <a:r>
              <a:rPr lang="en-US" dirty="0">
                <a:hlinkClick r:id="rId3"/>
              </a:rPr>
              <a:t> </a:t>
            </a:r>
            <a:r>
              <a:rPr lang="en-US" dirty="0" err="1">
                <a:hlinkClick r:id="rId3"/>
              </a:rPr>
              <a:t>Kokua</a:t>
            </a:r>
            <a:r>
              <a:rPr lang="en-US" dirty="0">
                <a:hlinkClick r:id="rId3"/>
              </a:rPr>
              <a:t> web page</a:t>
            </a:r>
            <a:r>
              <a:rPr lang="en-US" dirty="0"/>
              <a:t>.</a:t>
            </a:r>
          </a:p>
          <a:p>
            <a:pPr lvl="0"/>
            <a:endParaRPr lang="en-US" dirty="0"/>
          </a:p>
        </p:txBody>
      </p:sp>
    </p:spTree>
    <p:extLst>
      <p:ext uri="{BB962C8B-B14F-4D97-AF65-F5344CB8AC3E}">
        <p14:creationId xmlns:p14="http://schemas.microsoft.com/office/powerpoint/2010/main" val="2236826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Launch Day Catch up starts April 25 (Mon)  </a:t>
            </a:r>
          </a:p>
        </p:txBody>
      </p:sp>
      <p:sp>
        <p:nvSpPr>
          <p:cNvPr id="3" name="Content Placeholder 2"/>
          <p:cNvSpPr>
            <a:spLocks noGrp="1"/>
          </p:cNvSpPr>
          <p:nvPr>
            <p:ph idx="1"/>
          </p:nvPr>
        </p:nvSpPr>
        <p:spPr/>
        <p:txBody>
          <a:bodyPr/>
          <a:lstStyle/>
          <a:p>
            <a:pPr lvl="0"/>
            <a:r>
              <a:rPr lang="en-US" dirty="0"/>
              <a:t>All attorneys will begin mandatory e-filing through JEFS. </a:t>
            </a:r>
          </a:p>
          <a:p>
            <a:pPr lvl="0"/>
            <a:r>
              <a:rPr lang="en-US" dirty="0"/>
              <a:t>Court documents that have been conventionally filed at the courthouse during the blackout period (on April 21&amp;22) will be docketed by court staff into JIMS.</a:t>
            </a:r>
          </a:p>
          <a:p>
            <a:pPr lvl="0"/>
            <a:r>
              <a:rPr lang="en-US" dirty="0"/>
              <a:t>Information relating to court events, such as minutes from court hearings during the blackout period (on April 21&amp;22), will be manually entered into JIMS by the court staff. </a:t>
            </a:r>
          </a:p>
          <a:p>
            <a:pPr lvl="0"/>
            <a:r>
              <a:rPr lang="en-US" dirty="0"/>
              <a:t>It may take court staff some time to complete the input of work from the blackout period. Therefore, your patience is greatly appreciated. </a:t>
            </a:r>
          </a:p>
        </p:txBody>
      </p:sp>
    </p:spTree>
    <p:extLst>
      <p:ext uri="{BB962C8B-B14F-4D97-AF65-F5344CB8AC3E}">
        <p14:creationId xmlns:p14="http://schemas.microsoft.com/office/powerpoint/2010/main" val="2138030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parties and Service</a:t>
            </a:r>
          </a:p>
        </p:txBody>
      </p:sp>
      <p:sp>
        <p:nvSpPr>
          <p:cNvPr id="3" name="Content Placeholder 2"/>
          <p:cNvSpPr>
            <a:spLocks noGrp="1"/>
          </p:cNvSpPr>
          <p:nvPr>
            <p:ph idx="1"/>
          </p:nvPr>
        </p:nvSpPr>
        <p:spPr/>
        <p:txBody>
          <a:bodyPr>
            <a:normAutofit fontScale="92500" lnSpcReduction="10000"/>
          </a:bodyPr>
          <a:lstStyle/>
          <a:p>
            <a:r>
              <a:rPr lang="en-US" dirty="0"/>
              <a:t>When JIMS Family Civil launches on April 25, 2022, attorneys will find that their active cases are already assigned and accessible to them in JEFS. </a:t>
            </a:r>
          </a:p>
          <a:p>
            <a:r>
              <a:rPr lang="en-US" dirty="0"/>
              <a:t>Parties represented by attorneys will be served electronically via a Notice of Electronic Filing (NEF) beginning on April 25. </a:t>
            </a:r>
          </a:p>
          <a:p>
            <a:r>
              <a:rPr lang="en-US" dirty="0"/>
              <a:t>JEFS users, however, must provide conventional service at case initiation and throughout the case to all non-JEFS parties (mostly self-represented litigants), as provided in HEFSR 6.2 and the revised HFCR Rule 1(c) and 1(d).</a:t>
            </a:r>
          </a:p>
          <a:p>
            <a:r>
              <a:rPr lang="en-US" dirty="0"/>
              <a:t>Attorneys have the capability in JEFS to e-file to non-confidential cases in which they are not a party or attorney of record.</a:t>
            </a:r>
          </a:p>
          <a:p>
            <a:r>
              <a:rPr lang="en-US" dirty="0"/>
              <a:t>Attorneys also have the ability in JEFS to add themselves as a party to a non-confidential case. </a:t>
            </a:r>
          </a:p>
          <a:p>
            <a:r>
              <a:rPr lang="en-US" dirty="0"/>
              <a:t>Attorneys should not add other attorneys as a party to a case. </a:t>
            </a:r>
          </a:p>
          <a:p>
            <a:endParaRPr lang="en-US" dirty="0"/>
          </a:p>
        </p:txBody>
      </p:sp>
    </p:spTree>
    <p:extLst>
      <p:ext uri="{BB962C8B-B14F-4D97-AF65-F5344CB8AC3E}">
        <p14:creationId xmlns:p14="http://schemas.microsoft.com/office/powerpoint/2010/main" val="198660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Are unrepresented parties required to file documents electronically?</a:t>
            </a:r>
          </a:p>
        </p:txBody>
      </p:sp>
      <p:sp>
        <p:nvSpPr>
          <p:cNvPr id="3" name="Content Placeholder 2"/>
          <p:cNvSpPr>
            <a:spLocks noGrp="1"/>
          </p:cNvSpPr>
          <p:nvPr>
            <p:ph idx="1"/>
          </p:nvPr>
        </p:nvSpPr>
        <p:spPr/>
        <p:txBody>
          <a:bodyPr>
            <a:normAutofit/>
          </a:bodyPr>
          <a:lstStyle/>
          <a:p>
            <a:pPr lvl="0"/>
            <a:r>
              <a:rPr lang="en-US" dirty="0"/>
              <a:t>Self-Represented Litigants are not required to use JEFS and may still file conventionally. Under the Hawaii Electronic Filing and Service Rules, however, Self-Represented Litigants may request to become JEFS users to e-file and receive service via JEFS on an existing case.</a:t>
            </a:r>
          </a:p>
        </p:txBody>
      </p:sp>
    </p:spTree>
    <p:extLst>
      <p:ext uri="{BB962C8B-B14F-4D97-AF65-F5344CB8AC3E}">
        <p14:creationId xmlns:p14="http://schemas.microsoft.com/office/powerpoint/2010/main" val="2865083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With JEFS, will NEFS be distributed automatically to the parties and/or recipients on record? </a:t>
            </a:r>
          </a:p>
        </p:txBody>
      </p:sp>
      <p:sp>
        <p:nvSpPr>
          <p:cNvPr id="3" name="Content Placeholder 2"/>
          <p:cNvSpPr>
            <a:spLocks noGrp="1"/>
          </p:cNvSpPr>
          <p:nvPr>
            <p:ph idx="1"/>
          </p:nvPr>
        </p:nvSpPr>
        <p:spPr/>
        <p:txBody>
          <a:bodyPr>
            <a:normAutofit/>
          </a:bodyPr>
          <a:lstStyle/>
          <a:p>
            <a:pPr lvl="0"/>
            <a:r>
              <a:rPr lang="en-US" dirty="0"/>
              <a:t>Only JEFS users who are parties to the case will receive a NEF.  Self-represented litigants (SRLs) who are not JEFS users will still need to be served through conventional means – US Mail or personal delivery – as currently required by court rule.</a:t>
            </a:r>
          </a:p>
        </p:txBody>
      </p:sp>
    </p:spTree>
    <p:extLst>
      <p:ext uri="{BB962C8B-B14F-4D97-AF65-F5344CB8AC3E}">
        <p14:creationId xmlns:p14="http://schemas.microsoft.com/office/powerpoint/2010/main" val="1302231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HCRR Rule 9</a:t>
            </a:r>
          </a:p>
        </p:txBody>
      </p:sp>
      <p:sp>
        <p:nvSpPr>
          <p:cNvPr id="3" name="Content Placeholder 2"/>
          <p:cNvSpPr>
            <a:spLocks noGrp="1"/>
          </p:cNvSpPr>
          <p:nvPr>
            <p:ph idx="1"/>
          </p:nvPr>
        </p:nvSpPr>
        <p:spPr/>
        <p:txBody>
          <a:bodyPr>
            <a:normAutofit/>
          </a:bodyPr>
          <a:lstStyle/>
          <a:p>
            <a:r>
              <a:rPr lang="en-US" dirty="0"/>
              <a:t>JEFS users should familiarize themselves with both the </a:t>
            </a:r>
            <a:r>
              <a:rPr lang="en-US" u="sng" dirty="0">
                <a:hlinkClick r:id="rId3"/>
              </a:rPr>
              <a:t>Hawai‘i Electronic Filing and Service Rules (HEFSR) and Hawai‘i Court Records Rules (HCRR)</a:t>
            </a:r>
            <a:r>
              <a:rPr lang="en-US" dirty="0"/>
              <a:t> in addition to the revised Hawaii Family Court Rules (HFCR).</a:t>
            </a:r>
          </a:p>
          <a:p>
            <a:r>
              <a:rPr lang="en-US" dirty="0"/>
              <a:t>Once JIMS FC Civil launches, all unsealed documents in non-confidential cases will be available for purchase/download by the public through the Judiciary’s </a:t>
            </a:r>
            <a:r>
              <a:rPr lang="en-US" dirty="0" err="1"/>
              <a:t>eCourt</a:t>
            </a:r>
            <a:r>
              <a:rPr lang="en-US" dirty="0"/>
              <a:t> </a:t>
            </a:r>
            <a:r>
              <a:rPr lang="en-US" dirty="0" err="1"/>
              <a:t>Kokua</a:t>
            </a:r>
            <a:r>
              <a:rPr lang="en-US" dirty="0"/>
              <a:t> system.</a:t>
            </a:r>
          </a:p>
          <a:p>
            <a:r>
              <a:rPr lang="en-US" dirty="0"/>
              <a:t>Before electronically filing any document, the JEFS user should review all documents for personal information. If personal information appears in the document, then HCRR Rule 9 must be followed in documents that will be available to the public.</a:t>
            </a:r>
          </a:p>
          <a:p>
            <a:r>
              <a:rPr lang="en-US" dirty="0"/>
              <a:t>More detailed information is available in HCCR and in the FC Civil JEFS User Guide.</a:t>
            </a:r>
          </a:p>
          <a:p>
            <a:pPr marL="0" indent="0">
              <a:buNone/>
            </a:pPr>
            <a:endParaRPr lang="en-US" dirty="0"/>
          </a:p>
          <a:p>
            <a:endParaRPr lang="en-US" dirty="0"/>
          </a:p>
        </p:txBody>
      </p:sp>
    </p:spTree>
    <p:extLst>
      <p:ext uri="{BB962C8B-B14F-4D97-AF65-F5344CB8AC3E}">
        <p14:creationId xmlns:p14="http://schemas.microsoft.com/office/powerpoint/2010/main" val="2730361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JEFS Resources and Contact Info</a:t>
            </a:r>
          </a:p>
        </p:txBody>
      </p:sp>
      <p:sp>
        <p:nvSpPr>
          <p:cNvPr id="3" name="Content Placeholder 2"/>
          <p:cNvSpPr>
            <a:spLocks noGrp="1"/>
          </p:cNvSpPr>
          <p:nvPr>
            <p:ph idx="1"/>
          </p:nvPr>
        </p:nvSpPr>
        <p:spPr/>
        <p:txBody>
          <a:bodyPr>
            <a:normAutofit/>
          </a:bodyPr>
          <a:lstStyle/>
          <a:p>
            <a:r>
              <a:rPr lang="en-US" dirty="0"/>
              <a:t>JEFS FC Civil Information Page on Judiciary Website</a:t>
            </a:r>
          </a:p>
          <a:p>
            <a:pPr lvl="1"/>
            <a:r>
              <a:rPr lang="en-US" dirty="0">
                <a:hlinkClick r:id="rId3" tooltip="Original URL: https://www.courts.state.hi.us/family-court-civil-jefs-info-page. Click or tap if you trust this link."/>
              </a:rPr>
              <a:t>https://www.courts.state.hi.us/family-court-civil-jefs-info-page</a:t>
            </a:r>
            <a:endParaRPr lang="en-US" dirty="0"/>
          </a:p>
          <a:p>
            <a:pPr lvl="1"/>
            <a:r>
              <a:rPr lang="en-US" dirty="0"/>
              <a:t>JEFS Users System Manual (Technical JEFS info), JEFS Users Guide (Operations for ea. Circuit), JEFS FAQs, etc.</a:t>
            </a:r>
          </a:p>
          <a:p>
            <a:r>
              <a:rPr lang="en-US" dirty="0"/>
              <a:t>JEFS Questions </a:t>
            </a:r>
            <a:r>
              <a:rPr lang="en-US" b="1" dirty="0"/>
              <a:t>prior to April 25, 2022</a:t>
            </a:r>
          </a:p>
          <a:p>
            <a:pPr lvl="1"/>
            <a:r>
              <a:rPr lang="en-US" dirty="0"/>
              <a:t>Email </a:t>
            </a:r>
            <a:r>
              <a:rPr lang="en-US" dirty="0">
                <a:hlinkClick r:id="rId4"/>
              </a:rPr>
              <a:t>pao@courts.hawaiI.gov</a:t>
            </a:r>
            <a:endParaRPr lang="en-US" dirty="0"/>
          </a:p>
          <a:p>
            <a:pPr lvl="1"/>
            <a:r>
              <a:rPr lang="en-US" dirty="0"/>
              <a:t>Phone: Legal Documents Branch of each circuit</a:t>
            </a:r>
          </a:p>
          <a:p>
            <a:r>
              <a:rPr lang="en-US" dirty="0"/>
              <a:t>JEFS Technical questions </a:t>
            </a:r>
            <a:r>
              <a:rPr lang="en-US" b="1" dirty="0"/>
              <a:t>between April 25 - May 20</a:t>
            </a:r>
          </a:p>
          <a:p>
            <a:pPr lvl="1"/>
            <a:r>
              <a:rPr lang="en-US" dirty="0"/>
              <a:t>Check the FC Civil JEFS Information page on 4/25/22 for the Technical support number.</a:t>
            </a:r>
          </a:p>
        </p:txBody>
      </p:sp>
    </p:spTree>
    <p:extLst>
      <p:ext uri="{BB962C8B-B14F-4D97-AF65-F5344CB8AC3E}">
        <p14:creationId xmlns:p14="http://schemas.microsoft.com/office/powerpoint/2010/main" val="1687566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Can we use initials for Notice to Attend Kids First?</a:t>
            </a:r>
          </a:p>
        </p:txBody>
      </p:sp>
      <p:sp>
        <p:nvSpPr>
          <p:cNvPr id="3" name="Content Placeholder 2"/>
          <p:cNvSpPr>
            <a:spLocks noGrp="1"/>
          </p:cNvSpPr>
          <p:nvPr>
            <p:ph idx="1"/>
          </p:nvPr>
        </p:nvSpPr>
        <p:spPr/>
        <p:txBody>
          <a:bodyPr>
            <a:normAutofit/>
          </a:bodyPr>
          <a:lstStyle/>
          <a:p>
            <a:pPr lvl="0"/>
            <a:r>
              <a:rPr lang="en-US" dirty="0"/>
              <a:t>Yes. Attorneys should use the minor’s initials on the Notice to Attend Kids first form and include the age of the minor in parenthesis.</a:t>
            </a:r>
          </a:p>
        </p:txBody>
      </p:sp>
    </p:spTree>
    <p:extLst>
      <p:ext uri="{BB962C8B-B14F-4D97-AF65-F5344CB8AC3E}">
        <p14:creationId xmlns:p14="http://schemas.microsoft.com/office/powerpoint/2010/main" val="15866863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for our client's financial information, to preserve their privacy, is it ok if we file a document as sealed?</a:t>
            </a:r>
          </a:p>
        </p:txBody>
      </p:sp>
      <p:sp>
        <p:nvSpPr>
          <p:cNvPr id="3" name="Content Placeholder 2"/>
          <p:cNvSpPr>
            <a:spLocks noGrp="1"/>
          </p:cNvSpPr>
          <p:nvPr>
            <p:ph idx="1"/>
          </p:nvPr>
        </p:nvSpPr>
        <p:spPr/>
        <p:txBody>
          <a:bodyPr>
            <a:normAutofit/>
          </a:bodyPr>
          <a:lstStyle/>
          <a:p>
            <a:pPr lvl="0"/>
            <a:r>
              <a:rPr lang="en-US" dirty="0"/>
              <a:t>Attorneys must comply with applicable statutes and rules when sealing documents. It is not proper to just seal documents publicly available because they do not want it to be shared with the public. In regards to documents that include financial information, they should be accessible to the public when filed in case types that are open to the public (e.g. divorce). In publically accessible case types, Rule 9 of HCRR must be followed. For case types in which filed documents are confidential by statute/court rule, the financial information will not be accessible by the public. The court can unseal documents which were not properly sealed.</a:t>
            </a:r>
          </a:p>
        </p:txBody>
      </p:sp>
    </p:spTree>
    <p:extLst>
      <p:ext uri="{BB962C8B-B14F-4D97-AF65-F5344CB8AC3E}">
        <p14:creationId xmlns:p14="http://schemas.microsoft.com/office/powerpoint/2010/main" val="1333503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Sealed vs. In-Camera Documents</a:t>
            </a:r>
          </a:p>
        </p:txBody>
      </p:sp>
      <p:sp>
        <p:nvSpPr>
          <p:cNvPr id="3" name="Content Placeholder 2"/>
          <p:cNvSpPr>
            <a:spLocks noGrp="1"/>
          </p:cNvSpPr>
          <p:nvPr>
            <p:ph idx="1"/>
          </p:nvPr>
        </p:nvSpPr>
        <p:spPr/>
        <p:txBody>
          <a:bodyPr/>
          <a:lstStyle/>
          <a:p>
            <a:r>
              <a:rPr lang="en-US" dirty="0"/>
              <a:t>When e-filing a document, an attorney has the option to file a document as “Sealed" or "In Camera."</a:t>
            </a:r>
          </a:p>
          <a:p>
            <a:r>
              <a:rPr lang="en-US" dirty="0"/>
              <a:t>If the attorney selects "Seal," then the document will only be accessible to all the parties on the case. </a:t>
            </a:r>
          </a:p>
          <a:p>
            <a:r>
              <a:rPr lang="en-US" dirty="0"/>
              <a:t>If the attorney selects "In Camera," then only the Judge and their designated employees will be able to view the document. The Court can order that only certain parties can view the document in JEFS.</a:t>
            </a:r>
          </a:p>
          <a:p>
            <a:r>
              <a:rPr lang="en-US" dirty="0"/>
              <a:t>Both sealed and in-camera documents are not available for viewing or purchase by the public through </a:t>
            </a:r>
            <a:r>
              <a:rPr lang="en-US" dirty="0" err="1"/>
              <a:t>eCourt</a:t>
            </a:r>
            <a:r>
              <a:rPr lang="en-US" dirty="0"/>
              <a:t> </a:t>
            </a:r>
            <a:r>
              <a:rPr lang="en-US" dirty="0" err="1"/>
              <a:t>Kokua</a:t>
            </a:r>
            <a:r>
              <a:rPr lang="en-US"/>
              <a:t>.</a:t>
            </a:r>
          </a:p>
          <a:p>
            <a:endParaRPr lang="en-US"/>
          </a:p>
        </p:txBody>
      </p:sp>
    </p:spTree>
    <p:extLst>
      <p:ext uri="{BB962C8B-B14F-4D97-AF65-F5344CB8AC3E}">
        <p14:creationId xmlns:p14="http://schemas.microsoft.com/office/powerpoint/2010/main" val="1022001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Can we declare any document we want to as "sealed" just because we feel like it?</a:t>
            </a:r>
          </a:p>
        </p:txBody>
      </p:sp>
      <p:sp>
        <p:nvSpPr>
          <p:cNvPr id="3" name="Content Placeholder 2"/>
          <p:cNvSpPr>
            <a:spLocks noGrp="1"/>
          </p:cNvSpPr>
          <p:nvPr>
            <p:ph idx="1"/>
          </p:nvPr>
        </p:nvSpPr>
        <p:spPr/>
        <p:txBody>
          <a:bodyPr>
            <a:normAutofit/>
          </a:bodyPr>
          <a:lstStyle/>
          <a:p>
            <a:pPr lvl="0"/>
            <a:r>
              <a:rPr lang="en-US" dirty="0"/>
              <a:t>While JEFS users have the ability to temporarily seal any document when e-filing, each sealed, e-filed document will eventually be reviewed by the court and other parties. The court can unseal improperly sealed documents. Attorneys should comply with applicable statutes and court rules when e-filing a document under seal.</a:t>
            </a:r>
          </a:p>
        </p:txBody>
      </p:sp>
    </p:spTree>
    <p:extLst>
      <p:ext uri="{BB962C8B-B14F-4D97-AF65-F5344CB8AC3E}">
        <p14:creationId xmlns:p14="http://schemas.microsoft.com/office/powerpoint/2010/main" val="4256015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If we are the ones sealing the document, can we see it?</a:t>
            </a:r>
          </a:p>
        </p:txBody>
      </p:sp>
      <p:sp>
        <p:nvSpPr>
          <p:cNvPr id="3" name="Content Placeholder 2"/>
          <p:cNvSpPr>
            <a:spLocks noGrp="1"/>
          </p:cNvSpPr>
          <p:nvPr>
            <p:ph idx="1"/>
          </p:nvPr>
        </p:nvSpPr>
        <p:spPr/>
        <p:txBody>
          <a:bodyPr>
            <a:normAutofit/>
          </a:bodyPr>
          <a:lstStyle/>
          <a:p>
            <a:pPr lvl="0"/>
            <a:r>
              <a:rPr lang="en-US" dirty="0"/>
              <a:t>JEFS treats sealed and in camera documents differently. The attorney on the case will be able to see any sealed documents filed. No one other than the Judge on the case may see in camera documents. You should be able to provide a copy to your client of any sealed documents you have filed in their case.</a:t>
            </a:r>
          </a:p>
        </p:txBody>
      </p:sp>
    </p:spTree>
    <p:extLst>
      <p:ext uri="{BB962C8B-B14F-4D97-AF65-F5344CB8AC3E}">
        <p14:creationId xmlns:p14="http://schemas.microsoft.com/office/powerpoint/2010/main" val="1843759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Confidentiality During Case Creation</a:t>
            </a:r>
          </a:p>
        </p:txBody>
      </p:sp>
      <p:sp>
        <p:nvSpPr>
          <p:cNvPr id="4" name="Text Placeholder 3"/>
          <p:cNvSpPr>
            <a:spLocks noGrp="1"/>
          </p:cNvSpPr>
          <p:nvPr>
            <p:ph type="body" idx="1"/>
          </p:nvPr>
        </p:nvSpPr>
        <p:spPr>
          <a:xfrm>
            <a:off x="1024128" y="2084832"/>
            <a:ext cx="9720072" cy="822960"/>
          </a:xfrm>
        </p:spPr>
        <p:txBody>
          <a:bodyPr/>
          <a:lstStyle/>
          <a:p>
            <a:r>
              <a:rPr lang="en-US" dirty="0"/>
              <a:t>The following case types are categorically confidential in JEFS as required by statute:</a:t>
            </a:r>
          </a:p>
        </p:txBody>
      </p:sp>
      <p:sp>
        <p:nvSpPr>
          <p:cNvPr id="5" name="Content Placeholder 4"/>
          <p:cNvSpPr>
            <a:spLocks noGrp="1"/>
          </p:cNvSpPr>
          <p:nvPr>
            <p:ph sz="half" idx="2"/>
          </p:nvPr>
        </p:nvSpPr>
        <p:spPr/>
        <p:txBody>
          <a:bodyPr>
            <a:normAutofit fontScale="92500" lnSpcReduction="10000"/>
          </a:bodyPr>
          <a:lstStyle/>
          <a:p>
            <a:r>
              <a:rPr lang="en-US" dirty="0"/>
              <a:t>Adult Abuse</a:t>
            </a:r>
          </a:p>
          <a:p>
            <a:r>
              <a:rPr lang="en-US" dirty="0"/>
              <a:t>Adoption</a:t>
            </a:r>
          </a:p>
          <a:p>
            <a:r>
              <a:rPr lang="en-US" dirty="0"/>
              <a:t>Assisted Community Treatment</a:t>
            </a:r>
          </a:p>
          <a:p>
            <a:r>
              <a:rPr lang="en-US" dirty="0"/>
              <a:t>Emergency Examination – Adult</a:t>
            </a:r>
          </a:p>
          <a:p>
            <a:r>
              <a:rPr lang="en-US" dirty="0"/>
              <a:t>Emergency Examination – Minor</a:t>
            </a:r>
          </a:p>
          <a:p>
            <a:r>
              <a:rPr lang="en-US" dirty="0"/>
              <a:t>Guardianship</a:t>
            </a:r>
          </a:p>
          <a:p>
            <a:r>
              <a:rPr lang="en-US" dirty="0"/>
              <a:t>Guardianship Registration</a:t>
            </a:r>
          </a:p>
          <a:p>
            <a:r>
              <a:rPr lang="en-US" dirty="0"/>
              <a:t>Involuntary Hospitalization – Adult</a:t>
            </a:r>
          </a:p>
          <a:p>
            <a:endParaRPr lang="en-US" dirty="0"/>
          </a:p>
        </p:txBody>
      </p:sp>
      <p:sp>
        <p:nvSpPr>
          <p:cNvPr id="7" name="Content Placeholder 6"/>
          <p:cNvSpPr>
            <a:spLocks noGrp="1"/>
          </p:cNvSpPr>
          <p:nvPr>
            <p:ph sz="quarter" idx="4"/>
          </p:nvPr>
        </p:nvSpPr>
        <p:spPr/>
        <p:txBody>
          <a:bodyPr>
            <a:normAutofit fontScale="92500" lnSpcReduction="10000"/>
          </a:bodyPr>
          <a:lstStyle/>
          <a:p>
            <a:r>
              <a:rPr lang="en-US" dirty="0"/>
              <a:t>Involuntary Hospitalization – Adult Mental Health</a:t>
            </a:r>
          </a:p>
          <a:p>
            <a:r>
              <a:rPr lang="en-US" dirty="0"/>
              <a:t>Involuntary Hospitalization – Minor</a:t>
            </a:r>
          </a:p>
          <a:p>
            <a:r>
              <a:rPr lang="en-US" dirty="0"/>
              <a:t>Involuntary Outpatient Treatment – Minor Mental Health</a:t>
            </a:r>
          </a:p>
          <a:p>
            <a:r>
              <a:rPr lang="en-US" dirty="0"/>
              <a:t>Involuntary Outpatient Treatment – Adult Substance Abuse</a:t>
            </a:r>
          </a:p>
          <a:p>
            <a:r>
              <a:rPr lang="en-US" dirty="0"/>
              <a:t>Juvenile Expungement</a:t>
            </a:r>
          </a:p>
          <a:p>
            <a:r>
              <a:rPr lang="en-US" dirty="0"/>
              <a:t>Termination of Parental Rights</a:t>
            </a:r>
          </a:p>
          <a:p>
            <a:endParaRPr lang="en-US" dirty="0"/>
          </a:p>
        </p:txBody>
      </p:sp>
    </p:spTree>
    <p:extLst>
      <p:ext uri="{BB962C8B-B14F-4D97-AF65-F5344CB8AC3E}">
        <p14:creationId xmlns:p14="http://schemas.microsoft.com/office/powerpoint/2010/main" val="3590862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Confidentiality During Case Creation</a:t>
            </a:r>
          </a:p>
        </p:txBody>
      </p:sp>
      <p:sp>
        <p:nvSpPr>
          <p:cNvPr id="3" name="Content Placeholder 2"/>
          <p:cNvSpPr>
            <a:spLocks noGrp="1"/>
          </p:cNvSpPr>
          <p:nvPr>
            <p:ph idx="1"/>
          </p:nvPr>
        </p:nvSpPr>
        <p:spPr/>
        <p:txBody>
          <a:bodyPr/>
          <a:lstStyle/>
          <a:p>
            <a:r>
              <a:rPr lang="en-US" dirty="0"/>
              <a:t>When JEFS users create a new case in the case types listed in previous slide, the JEFS system will automatically default the case to confidential status.</a:t>
            </a:r>
          </a:p>
          <a:p>
            <a:r>
              <a:rPr lang="en-US" dirty="0"/>
              <a:t>Documents e-filed in these categorically confidential cases types do not have to be individually sealed in JEFS.</a:t>
            </a:r>
          </a:p>
          <a:p>
            <a:r>
              <a:rPr lang="en-US" dirty="0"/>
              <a:t>Paternity cases filed after December 31, 2020, are not categorically confidential by law. HRS §584 requires that the Judiciary make the titles of all court filings and the minutes of court proceedings in paternity cases available to the public. However, HRS 584 also requires all documents filed in paternity cases to be sealed. The JEFS system will automatically seal all documents e-filed in paternity cases to comply with this requirement.</a:t>
            </a:r>
          </a:p>
          <a:p>
            <a:endParaRPr lang="en-US" dirty="0"/>
          </a:p>
        </p:txBody>
      </p:sp>
    </p:spTree>
    <p:extLst>
      <p:ext uri="{BB962C8B-B14F-4D97-AF65-F5344CB8AC3E}">
        <p14:creationId xmlns:p14="http://schemas.microsoft.com/office/powerpoint/2010/main" val="1827512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Children's guardianships are auto confidential, but those of adults are not. Can we separate them/select the confidential box? </a:t>
            </a:r>
          </a:p>
        </p:txBody>
      </p:sp>
      <p:sp>
        <p:nvSpPr>
          <p:cNvPr id="3" name="Content Placeholder 2"/>
          <p:cNvSpPr>
            <a:spLocks noGrp="1"/>
          </p:cNvSpPr>
          <p:nvPr>
            <p:ph idx="1"/>
          </p:nvPr>
        </p:nvSpPr>
        <p:spPr/>
        <p:txBody>
          <a:bodyPr>
            <a:normAutofit/>
          </a:bodyPr>
          <a:lstStyle/>
          <a:p>
            <a:pPr lvl="0"/>
            <a:r>
              <a:rPr lang="en-US" dirty="0"/>
              <a:t>Guardianship of a minor cases are confidential and guardianship of the incapacitated adult cases will be unsealed by the Legal Documents Branch at case initiation. It is not possible to separate the two forms of guardianship or allow you to select “confidential” at case initiation.</a:t>
            </a:r>
          </a:p>
        </p:txBody>
      </p:sp>
    </p:spTree>
    <p:extLst>
      <p:ext uri="{BB962C8B-B14F-4D97-AF65-F5344CB8AC3E}">
        <p14:creationId xmlns:p14="http://schemas.microsoft.com/office/powerpoint/2010/main" val="2075768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Documents Sealed Upon Filing</a:t>
            </a:r>
          </a:p>
        </p:txBody>
      </p:sp>
      <p:sp>
        <p:nvSpPr>
          <p:cNvPr id="4" name="Text Placeholder 3"/>
          <p:cNvSpPr>
            <a:spLocks noGrp="1"/>
          </p:cNvSpPr>
          <p:nvPr>
            <p:ph type="body" idx="1"/>
          </p:nvPr>
        </p:nvSpPr>
        <p:spPr>
          <a:xfrm>
            <a:off x="1024128" y="2084832"/>
            <a:ext cx="9720072" cy="822960"/>
          </a:xfrm>
        </p:spPr>
        <p:txBody>
          <a:bodyPr>
            <a:normAutofit fontScale="92500" lnSpcReduction="20000"/>
          </a:bodyPr>
          <a:lstStyle/>
          <a:p>
            <a:r>
              <a:rPr lang="en-US" dirty="0"/>
              <a:t>The recently adopted HFCR 7.2 requires that the following types of documents be sealed upon filing. In non-confidential cases, JEFS users must manually seal the following documents when e-filing:</a:t>
            </a:r>
          </a:p>
        </p:txBody>
      </p:sp>
      <p:sp>
        <p:nvSpPr>
          <p:cNvPr id="5" name="Content Placeholder 4"/>
          <p:cNvSpPr>
            <a:spLocks noGrp="1"/>
          </p:cNvSpPr>
          <p:nvPr>
            <p:ph sz="half" idx="2"/>
          </p:nvPr>
        </p:nvSpPr>
        <p:spPr/>
        <p:txBody>
          <a:bodyPr>
            <a:normAutofit fontScale="92500" lnSpcReduction="20000"/>
          </a:bodyPr>
          <a:lstStyle/>
          <a:p>
            <a:r>
              <a:rPr lang="en-US" dirty="0"/>
              <a:t>Divorce Action Information/Matrimonial Action Information/Civil Union Divorce Action</a:t>
            </a:r>
          </a:p>
          <a:p>
            <a:r>
              <a:rPr lang="en-US" dirty="0"/>
              <a:t>Information Notice/Order to Withhold Income</a:t>
            </a:r>
          </a:p>
          <a:p>
            <a:r>
              <a:rPr lang="en-US" dirty="0"/>
              <a:t>Petition for Paternity</a:t>
            </a:r>
          </a:p>
          <a:p>
            <a:r>
              <a:rPr lang="en-US" dirty="0"/>
              <a:t>Hawai‘i Paternity Action Information</a:t>
            </a:r>
          </a:p>
          <a:p>
            <a:r>
              <a:rPr lang="en-US" dirty="0"/>
              <a:t>Confidential Information Sheet/Form A</a:t>
            </a:r>
          </a:p>
          <a:p>
            <a:r>
              <a:rPr lang="en-US" dirty="0"/>
              <a:t>Attachment for Information on Additional Children</a:t>
            </a:r>
          </a:p>
          <a:p>
            <a:r>
              <a:rPr lang="en-US" dirty="0"/>
              <a:t>Birth certificate</a:t>
            </a:r>
          </a:p>
          <a:p>
            <a:endParaRPr lang="en-US" dirty="0"/>
          </a:p>
        </p:txBody>
      </p:sp>
      <p:sp>
        <p:nvSpPr>
          <p:cNvPr id="7" name="Content Placeholder 6"/>
          <p:cNvSpPr>
            <a:spLocks noGrp="1"/>
          </p:cNvSpPr>
          <p:nvPr>
            <p:ph sz="quarter" idx="4"/>
          </p:nvPr>
        </p:nvSpPr>
        <p:spPr/>
        <p:txBody>
          <a:bodyPr>
            <a:normAutofit fontScale="92500" lnSpcReduction="10000"/>
          </a:bodyPr>
          <a:lstStyle/>
          <a:p>
            <a:r>
              <a:rPr lang="en-US" dirty="0"/>
              <a:t>Marriage certificate</a:t>
            </a:r>
          </a:p>
          <a:p>
            <a:r>
              <a:rPr lang="en-US" dirty="0"/>
              <a:t>Death certificate</a:t>
            </a:r>
          </a:p>
          <a:p>
            <a:r>
              <a:rPr lang="en-US" dirty="0"/>
              <a:t>DNA testing results</a:t>
            </a:r>
          </a:p>
          <a:p>
            <a:r>
              <a:rPr lang="en-US" dirty="0"/>
              <a:t>Court ordered professional evaluation</a:t>
            </a:r>
          </a:p>
          <a:p>
            <a:r>
              <a:rPr lang="en-US" dirty="0"/>
              <a:t>Custody Investigation and/or Evaluation Reports</a:t>
            </a:r>
          </a:p>
          <a:p>
            <a:r>
              <a:rPr lang="en-US" dirty="0"/>
              <a:t>Guardian Ad Litem reports</a:t>
            </a:r>
          </a:p>
          <a:p>
            <a:r>
              <a:rPr lang="en-US" dirty="0" err="1"/>
              <a:t>Kokua</a:t>
            </a:r>
            <a:r>
              <a:rPr lang="en-US" dirty="0"/>
              <a:t> </a:t>
            </a:r>
            <a:r>
              <a:rPr lang="en-US" dirty="0" err="1"/>
              <a:t>Kanawai</a:t>
            </a:r>
            <a:r>
              <a:rPr lang="en-US" dirty="0"/>
              <a:t> reports</a:t>
            </a:r>
          </a:p>
          <a:p>
            <a:endParaRPr lang="en-US" dirty="0"/>
          </a:p>
        </p:txBody>
      </p:sp>
    </p:spTree>
    <p:extLst>
      <p:ext uri="{BB962C8B-B14F-4D97-AF65-F5344CB8AC3E}">
        <p14:creationId xmlns:p14="http://schemas.microsoft.com/office/powerpoint/2010/main" val="3573805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Fees</a:t>
            </a:r>
          </a:p>
        </p:txBody>
      </p:sp>
      <p:sp>
        <p:nvSpPr>
          <p:cNvPr id="3" name="Content Placeholder 2"/>
          <p:cNvSpPr>
            <a:spLocks noGrp="1"/>
          </p:cNvSpPr>
          <p:nvPr>
            <p:ph idx="1"/>
          </p:nvPr>
        </p:nvSpPr>
        <p:spPr/>
        <p:txBody>
          <a:bodyPr/>
          <a:lstStyle/>
          <a:p>
            <a:r>
              <a:rPr lang="en-US" dirty="0"/>
              <a:t>Attorneys may pay filing fees by credit card at the time of e-filing by using the NIC Hawaii secure online credit card system. There is no additional fee for online payment by the Judiciary. However, there is a 2.6% processing fee assessed by NIC.</a:t>
            </a:r>
          </a:p>
          <a:p>
            <a:r>
              <a:rPr lang="en-US" dirty="0"/>
              <a:t>Attorneys may also opt to “Pay Later” at the courthouse or by mail. Payment must be made in cash (in person only), check, cashier's check, or money order within ten days of e-filing. Checks should be made payable to the "Clerk of the Court.“</a:t>
            </a:r>
          </a:p>
          <a:p>
            <a:r>
              <a:rPr lang="en-US" dirty="0"/>
              <a:t>If a court filing fee is not paid within ten days of e-filing, the initiating document or motion may be stricken from JIMS, and a case may be dismissed.</a:t>
            </a:r>
          </a:p>
          <a:p>
            <a:endParaRPr lang="en-US" dirty="0"/>
          </a:p>
        </p:txBody>
      </p:sp>
    </p:spTree>
    <p:extLst>
      <p:ext uri="{BB962C8B-B14F-4D97-AF65-F5344CB8AC3E}">
        <p14:creationId xmlns:p14="http://schemas.microsoft.com/office/powerpoint/2010/main" val="203202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JEFS Resources and Contact Info</a:t>
            </a:r>
          </a:p>
        </p:txBody>
      </p:sp>
      <p:sp>
        <p:nvSpPr>
          <p:cNvPr id="3" name="Content Placeholder 2"/>
          <p:cNvSpPr>
            <a:spLocks noGrp="1"/>
          </p:cNvSpPr>
          <p:nvPr>
            <p:ph sz="half" idx="1"/>
          </p:nvPr>
        </p:nvSpPr>
        <p:spPr/>
        <p:txBody>
          <a:bodyPr>
            <a:normAutofit fontScale="92500" lnSpcReduction="10000"/>
          </a:bodyPr>
          <a:lstStyle/>
          <a:p>
            <a:r>
              <a:rPr lang="en-US" dirty="0"/>
              <a:t>For JEFS case specific or court operations policy questions </a:t>
            </a:r>
            <a:r>
              <a:rPr lang="en-US" b="1" dirty="0"/>
              <a:t>between April 25 - May 20</a:t>
            </a:r>
            <a:r>
              <a:rPr lang="en-US" dirty="0"/>
              <a:t>, please contact:</a:t>
            </a:r>
          </a:p>
          <a:p>
            <a:r>
              <a:rPr lang="en-US" dirty="0"/>
              <a:t>First Circuit</a:t>
            </a:r>
          </a:p>
          <a:p>
            <a:pPr lvl="1"/>
            <a:r>
              <a:rPr lang="en-US" dirty="0"/>
              <a:t>email: FCCivil.1CC@courts.hawaii.gov </a:t>
            </a:r>
          </a:p>
          <a:p>
            <a:pPr lvl="1"/>
            <a:r>
              <a:rPr lang="en-US" dirty="0"/>
              <a:t>phone: 808-954-8101</a:t>
            </a:r>
          </a:p>
          <a:p>
            <a:r>
              <a:rPr lang="en-US" dirty="0"/>
              <a:t>Second Circuit</a:t>
            </a:r>
          </a:p>
          <a:p>
            <a:pPr lvl="1"/>
            <a:r>
              <a:rPr lang="en-US" dirty="0"/>
              <a:t>email: email DCCrim.2DC@courts.hawaii.gov</a:t>
            </a:r>
          </a:p>
          <a:p>
            <a:pPr lvl="1"/>
            <a:r>
              <a:rPr lang="en-US" dirty="0"/>
              <a:t>phone: 808-961-7400</a:t>
            </a:r>
          </a:p>
          <a:p>
            <a:r>
              <a:rPr lang="en-US" dirty="0"/>
              <a:t>Third Circuit - Hilo</a:t>
            </a:r>
          </a:p>
          <a:p>
            <a:pPr lvl="1"/>
            <a:r>
              <a:rPr lang="en-US" sz="2200" dirty="0"/>
              <a:t>email: CFC.3CC@courts.hawaii.gov</a:t>
            </a:r>
          </a:p>
          <a:p>
            <a:pPr lvl="1"/>
            <a:r>
              <a:rPr lang="en-US" sz="2200" dirty="0"/>
              <a:t>phone: 808-961-7400</a:t>
            </a:r>
            <a:endParaRPr lang="en-US" dirty="0"/>
          </a:p>
          <a:p>
            <a:endParaRPr lang="en-US" dirty="0"/>
          </a:p>
          <a:p>
            <a:pPr marL="457200" lvl="1" indent="0">
              <a:buNone/>
            </a:pPr>
            <a:endParaRPr lang="en-US" dirty="0"/>
          </a:p>
          <a:p>
            <a:endParaRPr lang="en-US" dirty="0"/>
          </a:p>
        </p:txBody>
      </p:sp>
      <p:sp>
        <p:nvSpPr>
          <p:cNvPr id="4" name="Content Placeholder 3"/>
          <p:cNvSpPr>
            <a:spLocks noGrp="1"/>
          </p:cNvSpPr>
          <p:nvPr>
            <p:ph sz="half" idx="2"/>
          </p:nvPr>
        </p:nvSpPr>
        <p:spPr/>
        <p:txBody>
          <a:bodyPr>
            <a:normAutofit fontScale="92500" lnSpcReduction="10000"/>
          </a:bodyPr>
          <a:lstStyle/>
          <a:p>
            <a:r>
              <a:rPr lang="en-US" dirty="0"/>
              <a:t>Third Circuit - Kona</a:t>
            </a:r>
          </a:p>
          <a:p>
            <a:pPr lvl="1"/>
            <a:r>
              <a:rPr lang="en-US" sz="2200" dirty="0"/>
              <a:t>email: KonaFC.3CC@courts.hawaii.gov</a:t>
            </a:r>
            <a:endParaRPr lang="en-US" sz="2200" u="sng" dirty="0"/>
          </a:p>
          <a:p>
            <a:pPr lvl="1"/>
            <a:r>
              <a:rPr lang="en-US" sz="2200" dirty="0"/>
              <a:t>phone: 808-322-8750</a:t>
            </a:r>
          </a:p>
          <a:p>
            <a:r>
              <a:rPr lang="en-US" dirty="0"/>
              <a:t>Fifth Circuit</a:t>
            </a:r>
          </a:p>
          <a:p>
            <a:pPr lvl="1"/>
            <a:r>
              <a:rPr lang="en-US" sz="2200" dirty="0"/>
              <a:t>email: JIMSQuery.5CC@courts.hawaii.gov</a:t>
            </a:r>
            <a:br>
              <a:rPr lang="en-US" sz="2200" dirty="0"/>
            </a:br>
            <a:r>
              <a:rPr lang="en-US" sz="2200" dirty="0"/>
              <a:t>phone: 808-482-2673</a:t>
            </a:r>
          </a:p>
          <a:p>
            <a:endParaRPr lang="en-US" dirty="0"/>
          </a:p>
        </p:txBody>
      </p:sp>
    </p:spTree>
    <p:extLst>
      <p:ext uri="{BB962C8B-B14F-4D97-AF65-F5344CB8AC3E}">
        <p14:creationId xmlns:p14="http://schemas.microsoft.com/office/powerpoint/2010/main" val="2049538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When submitting a payment due to court in person, do we need to submit payment to the Kapolei court? </a:t>
            </a:r>
          </a:p>
        </p:txBody>
      </p:sp>
      <p:sp>
        <p:nvSpPr>
          <p:cNvPr id="3" name="Content Placeholder 2"/>
          <p:cNvSpPr>
            <a:spLocks noGrp="1"/>
          </p:cNvSpPr>
          <p:nvPr>
            <p:ph idx="1"/>
          </p:nvPr>
        </p:nvSpPr>
        <p:spPr/>
        <p:txBody>
          <a:bodyPr>
            <a:normAutofit/>
          </a:bodyPr>
          <a:lstStyle/>
          <a:p>
            <a:pPr lvl="0"/>
            <a:r>
              <a:rPr lang="en-US" dirty="0"/>
              <a:t>Payments for Family Court cases may also be made at Kaahumanu Hale.</a:t>
            </a:r>
          </a:p>
        </p:txBody>
      </p:sp>
    </p:spTree>
    <p:extLst>
      <p:ext uri="{BB962C8B-B14F-4D97-AF65-F5344CB8AC3E}">
        <p14:creationId xmlns:p14="http://schemas.microsoft.com/office/powerpoint/2010/main" val="4249656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For the initiation fee, if we click "fee waiver" request, does a form automatically pop up?</a:t>
            </a:r>
          </a:p>
        </p:txBody>
      </p:sp>
      <p:sp>
        <p:nvSpPr>
          <p:cNvPr id="3" name="Content Placeholder 2"/>
          <p:cNvSpPr>
            <a:spLocks noGrp="1"/>
          </p:cNvSpPr>
          <p:nvPr>
            <p:ph idx="1"/>
          </p:nvPr>
        </p:nvSpPr>
        <p:spPr/>
        <p:txBody>
          <a:bodyPr>
            <a:normAutofit/>
          </a:bodyPr>
          <a:lstStyle/>
          <a:p>
            <a:pPr lvl="0"/>
            <a:r>
              <a:rPr lang="en-US" dirty="0"/>
              <a:t>When selecting a fee waiver, the JEFS system will require the e-filing of a completed and wet signed “Filing Fee Waiver Request” as a supporting document. A judge will review the request, and the attorney/requestor will be notified by a Notice of Electronic Filing (NEF) when the judge makes a decision.</a:t>
            </a:r>
          </a:p>
        </p:txBody>
      </p:sp>
    </p:spTree>
    <p:extLst>
      <p:ext uri="{BB962C8B-B14F-4D97-AF65-F5344CB8AC3E}">
        <p14:creationId xmlns:p14="http://schemas.microsoft.com/office/powerpoint/2010/main" val="28512881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If we are coming up to the 10-day payment deadline, will we be getting a reminder?</a:t>
            </a:r>
          </a:p>
        </p:txBody>
      </p:sp>
      <p:sp>
        <p:nvSpPr>
          <p:cNvPr id="3" name="Content Placeholder 2"/>
          <p:cNvSpPr>
            <a:spLocks noGrp="1"/>
          </p:cNvSpPr>
          <p:nvPr>
            <p:ph idx="1"/>
          </p:nvPr>
        </p:nvSpPr>
        <p:spPr/>
        <p:txBody>
          <a:bodyPr>
            <a:normAutofit/>
          </a:bodyPr>
          <a:lstStyle/>
          <a:p>
            <a:pPr lvl="0"/>
            <a:r>
              <a:rPr lang="en-US" dirty="0"/>
              <a:t>If the JEFS user chooses not to pay at the time of e-filing, they will be informed that they have 10 days to pay. After that notice, the JEFS system will not remind the JEFS user to pay the amount owed. However you may look at manage payments to see a list of your and/or your firms outstanding filing fees.</a:t>
            </a:r>
          </a:p>
        </p:txBody>
      </p:sp>
    </p:spTree>
    <p:extLst>
      <p:ext uri="{BB962C8B-B14F-4D97-AF65-F5344CB8AC3E}">
        <p14:creationId xmlns:p14="http://schemas.microsoft.com/office/powerpoint/2010/main" val="5161391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 CATEGORY/Document Type</a:t>
            </a:r>
          </a:p>
        </p:txBody>
      </p:sp>
      <p:pic>
        <p:nvPicPr>
          <p:cNvPr id="5" name="Picture 4"/>
          <p:cNvPicPr/>
          <p:nvPr/>
        </p:nvPicPr>
        <p:blipFill>
          <a:blip r:embed="rId3"/>
          <a:stretch>
            <a:fillRect/>
          </a:stretch>
        </p:blipFill>
        <p:spPr>
          <a:xfrm>
            <a:off x="1024128" y="1735972"/>
            <a:ext cx="8991601" cy="4904073"/>
          </a:xfrm>
          <a:prstGeom prst="rect">
            <a:avLst/>
          </a:prstGeom>
        </p:spPr>
      </p:pic>
      <p:pic>
        <p:nvPicPr>
          <p:cNvPr id="6" name="Picture 5"/>
          <p:cNvPicPr>
            <a:picLocks noChangeAspect="1"/>
          </p:cNvPicPr>
          <p:nvPr/>
        </p:nvPicPr>
        <p:blipFill>
          <a:blip r:embed="rId4"/>
          <a:stretch>
            <a:fillRect/>
          </a:stretch>
        </p:blipFill>
        <p:spPr>
          <a:xfrm>
            <a:off x="295657" y="2979534"/>
            <a:ext cx="999831" cy="256054"/>
          </a:xfrm>
          <a:prstGeom prst="rect">
            <a:avLst/>
          </a:prstGeom>
        </p:spPr>
      </p:pic>
    </p:spTree>
    <p:extLst>
      <p:ext uri="{BB962C8B-B14F-4D97-AF65-F5344CB8AC3E}">
        <p14:creationId xmlns:p14="http://schemas.microsoft.com/office/powerpoint/2010/main" val="17306547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 </a:t>
            </a:r>
            <a:r>
              <a:rPr lang="en-US" dirty="0" err="1"/>
              <a:t>CATEGORy</a:t>
            </a:r>
            <a:r>
              <a:rPr lang="en-US" dirty="0"/>
              <a:t>/Document Type</a:t>
            </a:r>
          </a:p>
        </p:txBody>
      </p:sp>
      <p:pic>
        <p:nvPicPr>
          <p:cNvPr id="4" name="Picture 3"/>
          <p:cNvPicPr/>
          <p:nvPr/>
        </p:nvPicPr>
        <p:blipFill>
          <a:blip r:embed="rId3"/>
          <a:stretch>
            <a:fillRect/>
          </a:stretch>
        </p:blipFill>
        <p:spPr>
          <a:xfrm>
            <a:off x="1024127" y="1866232"/>
            <a:ext cx="9190683" cy="4870276"/>
          </a:xfrm>
          <a:prstGeom prst="rect">
            <a:avLst/>
          </a:prstGeom>
        </p:spPr>
      </p:pic>
      <p:pic>
        <p:nvPicPr>
          <p:cNvPr id="3" name="Picture 2"/>
          <p:cNvPicPr>
            <a:picLocks noChangeAspect="1"/>
          </p:cNvPicPr>
          <p:nvPr/>
        </p:nvPicPr>
        <p:blipFill>
          <a:blip r:embed="rId4"/>
          <a:stretch>
            <a:fillRect/>
          </a:stretch>
        </p:blipFill>
        <p:spPr>
          <a:xfrm>
            <a:off x="9717943" y="2964089"/>
            <a:ext cx="993734" cy="256054"/>
          </a:xfrm>
          <a:prstGeom prst="rect">
            <a:avLst/>
          </a:prstGeom>
        </p:spPr>
      </p:pic>
    </p:spTree>
    <p:extLst>
      <p:ext uri="{BB962C8B-B14F-4D97-AF65-F5344CB8AC3E}">
        <p14:creationId xmlns:p14="http://schemas.microsoft.com/office/powerpoint/2010/main" val="22578289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Document Type used</a:t>
            </a:r>
          </a:p>
        </p:txBody>
      </p:sp>
      <p:sp>
        <p:nvSpPr>
          <p:cNvPr id="3" name="Content Placeholder 2"/>
          <p:cNvSpPr>
            <a:spLocks noGrp="1"/>
          </p:cNvSpPr>
          <p:nvPr>
            <p:ph idx="1"/>
          </p:nvPr>
        </p:nvSpPr>
        <p:spPr/>
        <p:txBody>
          <a:bodyPr>
            <a:normAutofit/>
          </a:bodyPr>
          <a:lstStyle/>
          <a:p>
            <a:r>
              <a:rPr lang="en-US" dirty="0"/>
              <a:t>When e-filing a request for filing fee waiver, for example, the prescribed document category/document type is “Application”/“Filing Fee Waiver Request.”</a:t>
            </a:r>
          </a:p>
          <a:p>
            <a:r>
              <a:rPr lang="en-US" dirty="0"/>
              <a:t>When e-filing any document in JEFS, the JEFS e-filer should try to use the prescribed document category/document type corresponding to that specific type of document. </a:t>
            </a:r>
          </a:p>
          <a:p>
            <a:r>
              <a:rPr lang="en-US" dirty="0"/>
              <a:t>E-filing a document using a non-prescribed document category/document type will likely result in delayed document processing.</a:t>
            </a:r>
          </a:p>
          <a:p>
            <a:r>
              <a:rPr lang="en-US" dirty="0"/>
              <a:t>Prescribed document category/document type are mentioned throughout the JEFS Users Guide. In the First Circuit, they will be noted on the bottom of each court form.  A comprehensive listing of prescribed docket categories/descriptions used begins in Appendix A of that guide.</a:t>
            </a:r>
          </a:p>
          <a:p>
            <a:endParaRPr lang="en-US" dirty="0"/>
          </a:p>
        </p:txBody>
      </p:sp>
    </p:spTree>
    <p:extLst>
      <p:ext uri="{BB962C8B-B14F-4D97-AF65-F5344CB8AC3E}">
        <p14:creationId xmlns:p14="http://schemas.microsoft.com/office/powerpoint/2010/main" val="10574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Obtaining Hearing Dates</a:t>
            </a:r>
          </a:p>
        </p:txBody>
      </p:sp>
      <p:sp>
        <p:nvSpPr>
          <p:cNvPr id="3" name="Content Placeholder 2"/>
          <p:cNvSpPr>
            <a:spLocks noGrp="1"/>
          </p:cNvSpPr>
          <p:nvPr>
            <p:ph idx="1"/>
          </p:nvPr>
        </p:nvSpPr>
        <p:spPr/>
        <p:txBody>
          <a:bodyPr>
            <a:normAutofit/>
          </a:bodyPr>
          <a:lstStyle/>
          <a:p>
            <a:r>
              <a:rPr lang="en-US" dirty="0"/>
              <a:t>In divorce/civil union cases, the JEFS user requesting a hearing will e-file a motion and separately e-file a Proposed Scheduling Order/Notice of Hearing as a supporting document. </a:t>
            </a:r>
          </a:p>
          <a:p>
            <a:r>
              <a:rPr lang="en-US" dirty="0"/>
              <a:t>To request a hearing date via Ex Parte Motion, the JEFS users shall e-file the Ex Parte Motion, Proposed Order Granting/Denying the Ex Parte Motion, Motion, and Proposed Scheduling Order.</a:t>
            </a:r>
          </a:p>
          <a:p>
            <a:r>
              <a:rPr lang="en-US" dirty="0"/>
              <a:t>If the Motion/Ex Parte Motion granted, the court clerk will e-file a scheduling order and schedule the event in JIMS. The filing party must conventionally serve self-represented parties who are not JEFS users.</a:t>
            </a:r>
          </a:p>
          <a:p>
            <a:r>
              <a:rPr lang="en-US" dirty="0"/>
              <a:t>For special division case types, please refer to the 1C JEFS Users Guide. For cases in the 2</a:t>
            </a:r>
            <a:r>
              <a:rPr lang="en-US" baseline="30000" dirty="0"/>
              <a:t>nd</a:t>
            </a:r>
            <a:r>
              <a:rPr lang="en-US" dirty="0"/>
              <a:t>, 3</a:t>
            </a:r>
            <a:r>
              <a:rPr lang="en-US" baseline="30000" dirty="0"/>
              <a:t>rd</a:t>
            </a:r>
            <a:r>
              <a:rPr lang="en-US" dirty="0"/>
              <a:t>, and 5</a:t>
            </a:r>
            <a:r>
              <a:rPr lang="en-US" baseline="30000" dirty="0"/>
              <a:t>th</a:t>
            </a:r>
            <a:r>
              <a:rPr lang="en-US" dirty="0"/>
              <a:t> circuits, please refer to their circuit-specific JEFS Users Guide. </a:t>
            </a:r>
          </a:p>
          <a:p>
            <a:endParaRPr lang="en-US" dirty="0"/>
          </a:p>
        </p:txBody>
      </p:sp>
    </p:spTree>
    <p:extLst>
      <p:ext uri="{BB962C8B-B14F-4D97-AF65-F5344CB8AC3E}">
        <p14:creationId xmlns:p14="http://schemas.microsoft.com/office/powerpoint/2010/main" val="1332430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Submission of Proposed Orders, Decrees, and Judgments </a:t>
            </a:r>
          </a:p>
        </p:txBody>
      </p:sp>
      <p:sp>
        <p:nvSpPr>
          <p:cNvPr id="3" name="Content Placeholder 2"/>
          <p:cNvSpPr>
            <a:spLocks noGrp="1"/>
          </p:cNvSpPr>
          <p:nvPr>
            <p:ph idx="1"/>
          </p:nvPr>
        </p:nvSpPr>
        <p:spPr/>
        <p:txBody>
          <a:bodyPr>
            <a:normAutofit/>
          </a:bodyPr>
          <a:lstStyle/>
          <a:p>
            <a:r>
              <a:rPr lang="en-US" dirty="0"/>
              <a:t>All Proposed orders, decrees, and judgments should be e-filed with a  proposed coversheet as the first page (e.g., Plaintiff John Doe’s Proposed Order Denying Motion to Dismiss). Please do not e-file proposed orders, etc., unless you have first attempted to secure or have secured approval as to form from all other parties as required by HFCR 58(a).</a:t>
            </a:r>
          </a:p>
          <a:p>
            <a:r>
              <a:rPr lang="en-US" dirty="0"/>
              <a:t>If any document not approved as to form within the time specified or is disputed, then you may file a Notice of Submission with the proposed order, etc., as set forth in HFCR 58.  Objections to the form of a proposed order should be filed within the time specified in HFCR 58 along with the objecting party’s counter-proposed order, decree, or judgment. </a:t>
            </a:r>
          </a:p>
        </p:txBody>
      </p:sp>
    </p:spTree>
    <p:extLst>
      <p:ext uri="{BB962C8B-B14F-4D97-AF65-F5344CB8AC3E}">
        <p14:creationId xmlns:p14="http://schemas.microsoft.com/office/powerpoint/2010/main" val="3103908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Do attorneys submit proposed orders by delivering them to the Judge's chambers or will the judges be given an email address?</a:t>
            </a:r>
          </a:p>
        </p:txBody>
      </p:sp>
      <p:sp>
        <p:nvSpPr>
          <p:cNvPr id="3" name="Content Placeholder 2"/>
          <p:cNvSpPr>
            <a:spLocks noGrp="1"/>
          </p:cNvSpPr>
          <p:nvPr>
            <p:ph idx="1"/>
          </p:nvPr>
        </p:nvSpPr>
        <p:spPr/>
        <p:txBody>
          <a:bodyPr>
            <a:normAutofit/>
          </a:bodyPr>
          <a:lstStyle/>
          <a:p>
            <a:pPr lvl="0"/>
            <a:r>
              <a:rPr lang="en-US" dirty="0"/>
              <a:t>Neither. Attorneys are to </a:t>
            </a:r>
            <a:r>
              <a:rPr lang="en-US" dirty="0" err="1"/>
              <a:t>efile</a:t>
            </a:r>
            <a:r>
              <a:rPr lang="en-US" dirty="0"/>
              <a:t> proposed orders, judgments and decrees in JEFS with a cover sheet as the first page. For disputed orders, the party shall </a:t>
            </a:r>
            <a:r>
              <a:rPr lang="en-US" dirty="0" err="1"/>
              <a:t>efile</a:t>
            </a:r>
            <a:r>
              <a:rPr lang="en-US" dirty="0"/>
              <a:t> a Notice of Submission with the proposed order attached. </a:t>
            </a:r>
          </a:p>
          <a:p>
            <a:pPr lvl="0"/>
            <a:r>
              <a:rPr lang="en-US" dirty="0"/>
              <a:t>Judges will modify the documents as needed, and either apply their /s/ signature or wet sign the documents. Court employees shall </a:t>
            </a:r>
            <a:r>
              <a:rPr lang="en-US" dirty="0" err="1"/>
              <a:t>eFile</a:t>
            </a:r>
            <a:r>
              <a:rPr lang="en-US" dirty="0"/>
              <a:t> the final, signed orders/judgments/decrees in JIMS.  The party who prepared the order shall be responsible for serving a copy of the </a:t>
            </a:r>
            <a:r>
              <a:rPr lang="en-US" dirty="0" err="1"/>
              <a:t>eFiled</a:t>
            </a:r>
            <a:r>
              <a:rPr lang="en-US" dirty="0"/>
              <a:t> order/judgment/decree to self-represented litigants.</a:t>
            </a:r>
          </a:p>
          <a:p>
            <a:pPr lvl="0"/>
            <a:r>
              <a:rPr lang="en-US" dirty="0"/>
              <a:t>Upon request, attorneys shall provide the court with a word processing version of the proposed document (Note: This should only be necessary if extensive editing of the proposed document is required).</a:t>
            </a:r>
          </a:p>
        </p:txBody>
      </p:sp>
    </p:spTree>
    <p:extLst>
      <p:ext uri="{BB962C8B-B14F-4D97-AF65-F5344CB8AC3E}">
        <p14:creationId xmlns:p14="http://schemas.microsoft.com/office/powerpoint/2010/main" val="25034984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Pre-Signed Subpoenas and Summons</a:t>
            </a:r>
          </a:p>
        </p:txBody>
      </p:sp>
      <p:sp>
        <p:nvSpPr>
          <p:cNvPr id="3" name="Content Placeholder 2"/>
          <p:cNvSpPr>
            <a:spLocks noGrp="1"/>
          </p:cNvSpPr>
          <p:nvPr>
            <p:ph idx="1"/>
          </p:nvPr>
        </p:nvSpPr>
        <p:spPr/>
        <p:txBody>
          <a:bodyPr>
            <a:normAutofit/>
          </a:bodyPr>
          <a:lstStyle/>
          <a:p>
            <a:r>
              <a:rPr lang="en-US" dirty="0"/>
              <a:t>Upon request, registered attorney JEFS users may obtain signed and sealed electronic PDF subpoena and summons forms from the Legal Documents Branch. The PDF subpoena and summons forms can only be used by Hawai‘i State Bar members and will not be accessible on the Judiciary’s Internet website.</a:t>
            </a:r>
          </a:p>
          <a:p>
            <a:r>
              <a:rPr lang="en-US" dirty="0"/>
              <a:t>Once a subpoena and summons are served, the return of service is either: (1) scanned and e-filed by the JEFS user or (2) conventionally filed by the self-represented party at the Legal Documents Branch, where it will be scanned and e-filed into JIMS by the clerk.</a:t>
            </a:r>
          </a:p>
          <a:p>
            <a:r>
              <a:rPr lang="en-US" dirty="0"/>
              <a:t>Parties must e-file/file the first page of the subpoena/summons form at issuance and the second page after service. </a:t>
            </a:r>
          </a:p>
          <a:p>
            <a:endParaRPr lang="en-US" dirty="0"/>
          </a:p>
        </p:txBody>
      </p:sp>
    </p:spTree>
    <p:extLst>
      <p:ext uri="{BB962C8B-B14F-4D97-AF65-F5344CB8AC3E}">
        <p14:creationId xmlns:p14="http://schemas.microsoft.com/office/powerpoint/2010/main" val="192740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What are the hours of operation for electronic court filing?</a:t>
            </a:r>
          </a:p>
        </p:txBody>
      </p:sp>
      <p:sp>
        <p:nvSpPr>
          <p:cNvPr id="3" name="Content Placeholder 2"/>
          <p:cNvSpPr>
            <a:spLocks noGrp="1"/>
          </p:cNvSpPr>
          <p:nvPr>
            <p:ph idx="1"/>
          </p:nvPr>
        </p:nvSpPr>
        <p:spPr/>
        <p:txBody>
          <a:bodyPr>
            <a:normAutofit/>
          </a:bodyPr>
          <a:lstStyle/>
          <a:p>
            <a:pPr lvl="0"/>
            <a:r>
              <a:rPr lang="en-US" dirty="0"/>
              <a:t>The electronic filing system is available every day, including holidays and weekends. The system is shut down for maintenance each night from Monday through Saturday between midnight and 4:00 a.m. System maintenance is longer on Sundays from 12:00 a.m. to noon. The system may have slowdowns near midnight. System availability information can also be found on the </a:t>
            </a:r>
            <a:r>
              <a:rPr lang="en-US" u="sng" dirty="0">
                <a:hlinkClick r:id="rId3"/>
              </a:rPr>
              <a:t>Judiciary’s e-filing webpage.</a:t>
            </a:r>
            <a:endParaRPr lang="en-US" dirty="0"/>
          </a:p>
        </p:txBody>
      </p:sp>
    </p:spTree>
    <p:extLst>
      <p:ext uri="{BB962C8B-B14F-4D97-AF65-F5344CB8AC3E}">
        <p14:creationId xmlns:p14="http://schemas.microsoft.com/office/powerpoint/2010/main" val="4190030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Certified Copies of Court Documents</a:t>
            </a:r>
          </a:p>
        </p:txBody>
      </p:sp>
      <p:sp>
        <p:nvSpPr>
          <p:cNvPr id="3" name="Content Placeholder 2"/>
          <p:cNvSpPr>
            <a:spLocks noGrp="1"/>
          </p:cNvSpPr>
          <p:nvPr>
            <p:ph idx="1"/>
          </p:nvPr>
        </p:nvSpPr>
        <p:spPr>
          <a:xfrm>
            <a:off x="1024128" y="2297477"/>
            <a:ext cx="9720073" cy="4023360"/>
          </a:xfrm>
        </p:spPr>
        <p:txBody>
          <a:bodyPr>
            <a:normAutofit fontScale="85000" lnSpcReduction="20000"/>
          </a:bodyPr>
          <a:lstStyle/>
          <a:p>
            <a:r>
              <a:rPr lang="en-US" dirty="0"/>
              <a:t>Consistent with current Judiciary policy in both the State Appellate, Criminal and Civil courts, the certification fee will no longer be waived if certification of a filed document is requested at the counter.</a:t>
            </a:r>
          </a:p>
          <a:p>
            <a:r>
              <a:rPr lang="en-US" dirty="0"/>
              <a:t>The HFCR has been amended to reduce the need for certified documents.</a:t>
            </a:r>
          </a:p>
          <a:p>
            <a:r>
              <a:rPr lang="en-US" dirty="0"/>
              <a:t>Certified copies of non-confidential court documents filed in JEFS can be purchased from </a:t>
            </a:r>
            <a:r>
              <a:rPr lang="en-US" dirty="0" err="1"/>
              <a:t>eCourt</a:t>
            </a:r>
            <a:r>
              <a:rPr lang="en-US" dirty="0"/>
              <a:t> </a:t>
            </a:r>
            <a:r>
              <a:rPr lang="en-US" dirty="0" err="1"/>
              <a:t>Kokua</a:t>
            </a:r>
            <a:r>
              <a:rPr lang="en-US" dirty="0"/>
              <a:t>, the website through which the public may access court information online. Once purchased, an electronic certification will appear in red on the bottom of the document's first page.</a:t>
            </a:r>
          </a:p>
          <a:p>
            <a:r>
              <a:rPr lang="en-US" dirty="0"/>
              <a:t>Alternatively, certified copies of court documents may be purchased at the courthouse. Conventionally certified copies will include the traditional, embossed seal.</a:t>
            </a:r>
          </a:p>
          <a:p>
            <a:r>
              <a:rPr lang="en-US" dirty="0"/>
              <a:t>Once someone pays for a certified copy of a document through </a:t>
            </a:r>
            <a:r>
              <a:rPr lang="en-US" dirty="0" err="1"/>
              <a:t>eCourt</a:t>
            </a:r>
            <a:r>
              <a:rPr lang="en-US" dirty="0"/>
              <a:t> </a:t>
            </a:r>
            <a:r>
              <a:rPr lang="en-US" dirty="0" err="1"/>
              <a:t>Kokua</a:t>
            </a:r>
            <a:r>
              <a:rPr lang="en-US" dirty="0"/>
              <a:t>, they will have a PDF document from which they can print as many certified copies of that document as they want.</a:t>
            </a:r>
          </a:p>
          <a:p>
            <a:r>
              <a:rPr lang="en-US" dirty="0"/>
              <a:t>If anyone questions the authenticity of an electronically certified court document purchased through </a:t>
            </a:r>
            <a:r>
              <a:rPr lang="en-US" dirty="0" err="1"/>
              <a:t>eCourt</a:t>
            </a:r>
            <a:r>
              <a:rPr lang="en-US" dirty="0"/>
              <a:t> </a:t>
            </a:r>
            <a:r>
              <a:rPr lang="en-US" dirty="0" err="1"/>
              <a:t>Kokua</a:t>
            </a:r>
            <a:r>
              <a:rPr lang="en-US" dirty="0"/>
              <a:t>, ask them to verify the filed document themselves by looking it up in </a:t>
            </a:r>
            <a:r>
              <a:rPr lang="en-US" dirty="0" err="1"/>
              <a:t>eCourt</a:t>
            </a:r>
            <a:r>
              <a:rPr lang="en-US" dirty="0"/>
              <a:t> </a:t>
            </a:r>
            <a:r>
              <a:rPr lang="en-US" dirty="0" err="1"/>
              <a:t>Kokua</a:t>
            </a:r>
            <a:r>
              <a:rPr lang="en-US" dirty="0"/>
              <a:t>. Or they can contact the appropriate courthouse for verification.</a:t>
            </a:r>
          </a:p>
          <a:p>
            <a:endParaRPr lang="en-US" dirty="0"/>
          </a:p>
          <a:p>
            <a:endParaRPr lang="en-US" dirty="0"/>
          </a:p>
          <a:p>
            <a:endParaRPr lang="en-US" dirty="0"/>
          </a:p>
        </p:txBody>
      </p:sp>
    </p:spTree>
    <p:extLst>
      <p:ext uri="{BB962C8B-B14F-4D97-AF65-F5344CB8AC3E}">
        <p14:creationId xmlns:p14="http://schemas.microsoft.com/office/powerpoint/2010/main" val="42843754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Does the initial filing fee include certification for any documents?</a:t>
            </a:r>
          </a:p>
        </p:txBody>
      </p:sp>
      <p:sp>
        <p:nvSpPr>
          <p:cNvPr id="3" name="Content Placeholder 2"/>
          <p:cNvSpPr>
            <a:spLocks noGrp="1"/>
          </p:cNvSpPr>
          <p:nvPr>
            <p:ph idx="1"/>
          </p:nvPr>
        </p:nvSpPr>
        <p:spPr/>
        <p:txBody>
          <a:bodyPr>
            <a:normAutofit/>
          </a:bodyPr>
          <a:lstStyle/>
          <a:p>
            <a:pPr lvl="0"/>
            <a:r>
              <a:rPr lang="en-US" dirty="0"/>
              <a:t>No. Filing fees and incurred court costs are separate. The court will not provide free certified copies of e-filed documents available to JEFS users.</a:t>
            </a:r>
          </a:p>
        </p:txBody>
      </p:sp>
    </p:spTree>
    <p:extLst>
      <p:ext uri="{BB962C8B-B14F-4D97-AF65-F5344CB8AC3E}">
        <p14:creationId xmlns:p14="http://schemas.microsoft.com/office/powerpoint/2010/main" val="32206472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When we file a Complaint for Divorce, do we have to purchase certified copies?</a:t>
            </a:r>
          </a:p>
        </p:txBody>
      </p:sp>
      <p:sp>
        <p:nvSpPr>
          <p:cNvPr id="3" name="Content Placeholder 2"/>
          <p:cNvSpPr>
            <a:spLocks noGrp="1"/>
          </p:cNvSpPr>
          <p:nvPr>
            <p:ph idx="1"/>
          </p:nvPr>
        </p:nvSpPr>
        <p:spPr/>
        <p:txBody>
          <a:bodyPr>
            <a:normAutofit/>
          </a:bodyPr>
          <a:lstStyle/>
          <a:p>
            <a:pPr lvl="0"/>
            <a:r>
              <a:rPr lang="en-US" dirty="0"/>
              <a:t>You have free access through JEFS to file stamped PDFs for filed documents in your cases.  You only need to purchase a certified copy for service when a certified copy is required by statute or court rule. There is no requirement in the court rules to provide parties with certified copies of the complaint or summons in divorce cases.</a:t>
            </a:r>
          </a:p>
        </p:txBody>
      </p:sp>
    </p:spTree>
    <p:extLst>
      <p:ext uri="{BB962C8B-B14F-4D97-AF65-F5344CB8AC3E}">
        <p14:creationId xmlns:p14="http://schemas.microsoft.com/office/powerpoint/2010/main" val="1917735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If a party has been granted a fee waiver, does that include the cost of certified copies?</a:t>
            </a:r>
          </a:p>
        </p:txBody>
      </p:sp>
      <p:sp>
        <p:nvSpPr>
          <p:cNvPr id="3" name="Content Placeholder 2"/>
          <p:cNvSpPr>
            <a:spLocks noGrp="1"/>
          </p:cNvSpPr>
          <p:nvPr>
            <p:ph idx="1"/>
          </p:nvPr>
        </p:nvSpPr>
        <p:spPr/>
        <p:txBody>
          <a:bodyPr>
            <a:normAutofit/>
          </a:bodyPr>
          <a:lstStyle/>
          <a:p>
            <a:pPr lvl="0"/>
            <a:r>
              <a:rPr lang="en-US" dirty="0"/>
              <a:t>The fee waiver option in the system only applies to case filing fees, not to other court costs such as certified copies. A listing of both the Family Court Filing Fees and the Circuit Court Costs are available on the Judiciary website.</a:t>
            </a:r>
          </a:p>
          <a:p>
            <a:r>
              <a:rPr lang="en-US" dirty="0"/>
              <a:t>Except for state agencies, parties will need to pay for all certified copies (including Federal agencies). In order for State of Hawai‘i agencies to obtain free certified copies, they will need to go to the records room and fill out a form to get their copies. The records room will print the certified copies from JIMS. They do not need to bring their own copies of the document.</a:t>
            </a:r>
          </a:p>
          <a:p>
            <a:pPr lvl="0"/>
            <a:endParaRPr lang="en-US" dirty="0"/>
          </a:p>
        </p:txBody>
      </p:sp>
    </p:spTree>
    <p:extLst>
      <p:ext uri="{BB962C8B-B14F-4D97-AF65-F5344CB8AC3E}">
        <p14:creationId xmlns:p14="http://schemas.microsoft.com/office/powerpoint/2010/main" val="39223044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I don’t own a color printer; are black and white copies considered sufficiently certified for us to serve?</a:t>
            </a:r>
          </a:p>
        </p:txBody>
      </p:sp>
      <p:sp>
        <p:nvSpPr>
          <p:cNvPr id="3" name="Content Placeholder 2"/>
          <p:cNvSpPr>
            <a:spLocks noGrp="1"/>
          </p:cNvSpPr>
          <p:nvPr>
            <p:ph idx="1"/>
          </p:nvPr>
        </p:nvSpPr>
        <p:spPr/>
        <p:txBody>
          <a:bodyPr>
            <a:normAutofit/>
          </a:bodyPr>
          <a:lstStyle/>
          <a:p>
            <a:pPr lvl="0"/>
            <a:r>
              <a:rPr lang="en-US" dirty="0"/>
              <a:t>JEFS users who electronically purchase and print certified copies in black and white may serve those copies.</a:t>
            </a:r>
          </a:p>
          <a:p>
            <a:pPr lvl="0"/>
            <a:r>
              <a:rPr lang="en-US" dirty="0"/>
              <a:t>JEFS users who have paid for an electronically certified document, may also bring that document together with the receipt to the Legal Documents Branch to obtain a conventional, embossed certification without charge.  </a:t>
            </a:r>
          </a:p>
          <a:p>
            <a:pPr lvl="0"/>
            <a:r>
              <a:rPr lang="en-US" dirty="0"/>
              <a:t>Once the document is served, it is up to the recipient to accept the validity of the certification.</a:t>
            </a:r>
          </a:p>
          <a:p>
            <a:pPr lvl="0"/>
            <a:r>
              <a:rPr lang="en-US" dirty="0"/>
              <a:t>Anyone who questions the authenticity of an electronically certified court document purchased through </a:t>
            </a:r>
            <a:r>
              <a:rPr lang="en-US" dirty="0" err="1"/>
              <a:t>eCourt</a:t>
            </a:r>
            <a:r>
              <a:rPr lang="en-US" dirty="0"/>
              <a:t> </a:t>
            </a:r>
            <a:r>
              <a:rPr lang="en-US" dirty="0" err="1"/>
              <a:t>Kokua</a:t>
            </a:r>
            <a:r>
              <a:rPr lang="en-US" dirty="0"/>
              <a:t>, may verify the filed document themselves by looking it up in </a:t>
            </a:r>
            <a:r>
              <a:rPr lang="en-US" dirty="0" err="1"/>
              <a:t>eCourt</a:t>
            </a:r>
            <a:r>
              <a:rPr lang="en-US" dirty="0"/>
              <a:t> </a:t>
            </a:r>
            <a:r>
              <a:rPr lang="en-US" dirty="0" err="1"/>
              <a:t>Kokua</a:t>
            </a:r>
            <a:r>
              <a:rPr lang="en-US" dirty="0"/>
              <a:t> (for a fee), or they can contact the appropriate courthouse for verification.</a:t>
            </a:r>
          </a:p>
        </p:txBody>
      </p:sp>
    </p:spTree>
    <p:extLst>
      <p:ext uri="{BB962C8B-B14F-4D97-AF65-F5344CB8AC3E}">
        <p14:creationId xmlns:p14="http://schemas.microsoft.com/office/powerpoint/2010/main" val="31936059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Requests for Copies of Confidential Records</a:t>
            </a:r>
          </a:p>
        </p:txBody>
      </p:sp>
      <p:sp>
        <p:nvSpPr>
          <p:cNvPr id="3" name="Content Placeholder 2"/>
          <p:cNvSpPr>
            <a:spLocks noGrp="1"/>
          </p:cNvSpPr>
          <p:nvPr>
            <p:ph idx="1"/>
          </p:nvPr>
        </p:nvSpPr>
        <p:spPr/>
        <p:txBody>
          <a:bodyPr>
            <a:normAutofit/>
          </a:bodyPr>
          <a:lstStyle/>
          <a:p>
            <a:r>
              <a:rPr lang="en-US" dirty="0"/>
              <a:t>For all confidential cases other than adoptions, the JEFS user must prepare the Ex Parte Application regarding Confidential Family Court Record(s) and the Proposed Order (with a coversheet) as two separate documents.</a:t>
            </a:r>
          </a:p>
          <a:p>
            <a:r>
              <a:rPr lang="en-US" dirty="0"/>
              <a:t>Requests for adoption records must follow a separate procedure. Whether or not the JEFS user knows the adoption case number, the JEFS user must prepare: 1) an Ex Parte Request Regarding Confidential Records of the Family Court and 2) a proposed order with a coversheet.</a:t>
            </a:r>
          </a:p>
          <a:p>
            <a:r>
              <a:rPr lang="en-US" dirty="0"/>
              <a:t>The JEFS user must initiate the adoption records request by creating a new adoption case in JEFS with the subcase type "Adoption Records." </a:t>
            </a:r>
          </a:p>
        </p:txBody>
      </p:sp>
    </p:spTree>
    <p:extLst>
      <p:ext uri="{BB962C8B-B14F-4D97-AF65-F5344CB8AC3E}">
        <p14:creationId xmlns:p14="http://schemas.microsoft.com/office/powerpoint/2010/main" val="9277531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Request for Audio Recordings of Family Court Proceedings and Transcripts</a:t>
            </a:r>
          </a:p>
        </p:txBody>
      </p:sp>
      <p:sp>
        <p:nvSpPr>
          <p:cNvPr id="3" name="Content Placeholder 2"/>
          <p:cNvSpPr>
            <a:spLocks noGrp="1"/>
          </p:cNvSpPr>
          <p:nvPr>
            <p:ph idx="1"/>
          </p:nvPr>
        </p:nvSpPr>
        <p:spPr/>
        <p:txBody>
          <a:bodyPr>
            <a:normAutofit/>
          </a:bodyPr>
          <a:lstStyle/>
          <a:p>
            <a:r>
              <a:rPr lang="en-US" b="1" i="1" dirty="0"/>
              <a:t>To request a Audio Recording (CD), </a:t>
            </a:r>
            <a:r>
              <a:rPr lang="en-US" dirty="0"/>
              <a:t>the JEFS user must prepare and e-file to the case a Request for Audio Compact Disc of Family Court Proceedings and a Proposed Order Granting/Order Denying Request for Audio Compact Disc of Family Court Proceedings.</a:t>
            </a:r>
          </a:p>
          <a:p>
            <a:r>
              <a:rPr lang="en-US" b="1" i="1" dirty="0"/>
              <a:t>To request a Transcript,</a:t>
            </a:r>
            <a:r>
              <a:rPr lang="en-US" dirty="0"/>
              <a:t> the JEFS user must prepare and e-file to the case a Request for Transcripts of Proceedings and Proposed Order form.</a:t>
            </a:r>
          </a:p>
          <a:p>
            <a:r>
              <a:rPr lang="en-US" dirty="0"/>
              <a:t>If the request is granted, the JEFS user will be notified via a Notice of Electronic Filing (NEF), and an AV coordinator at </a:t>
            </a:r>
            <a:r>
              <a:rPr lang="en-US" dirty="0" err="1"/>
              <a:t>Ka'ahumanu</a:t>
            </a:r>
            <a:r>
              <a:rPr lang="en-US" dirty="0"/>
              <a:t> Hale will be notified to fulfill the request. The JEFS users will be contacted when the CD is ready. A court reporter will contact the JEFS user prior to working on the transcript. </a:t>
            </a:r>
          </a:p>
          <a:p>
            <a:r>
              <a:rPr lang="en-US" dirty="0"/>
              <a:t>Please see the JEFS Users Guide for more information.</a:t>
            </a:r>
          </a:p>
          <a:p>
            <a:endParaRPr lang="en-US" dirty="0"/>
          </a:p>
        </p:txBody>
      </p:sp>
    </p:spTree>
    <p:extLst>
      <p:ext uri="{BB962C8B-B14F-4D97-AF65-F5344CB8AC3E}">
        <p14:creationId xmlns:p14="http://schemas.microsoft.com/office/powerpoint/2010/main" val="8778983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Will we have to file Deposition Transcripts for use at Trial?</a:t>
            </a:r>
          </a:p>
        </p:txBody>
      </p:sp>
      <p:sp>
        <p:nvSpPr>
          <p:cNvPr id="3" name="Content Placeholder 2"/>
          <p:cNvSpPr>
            <a:spLocks noGrp="1"/>
          </p:cNvSpPr>
          <p:nvPr>
            <p:ph idx="1"/>
          </p:nvPr>
        </p:nvSpPr>
        <p:spPr/>
        <p:txBody>
          <a:bodyPr>
            <a:normAutofit/>
          </a:bodyPr>
          <a:lstStyle/>
          <a:p>
            <a:pPr lvl="0"/>
            <a:r>
              <a:rPr lang="en-US" dirty="0"/>
              <a:t>Depositions will no longer be filed prior to trial. This is consistent with how the federal district court and circuit court civil handles the depositions. </a:t>
            </a:r>
          </a:p>
          <a:p>
            <a:pPr lvl="0"/>
            <a:r>
              <a:rPr lang="en-US" dirty="0"/>
              <a:t>A deposition transcript will generally not be filed with the court, except if any portion of the transcript is read into the record in lieu of the live testimony of the deponent. Please refer to HFCR 32.</a:t>
            </a:r>
          </a:p>
        </p:txBody>
      </p:sp>
    </p:spTree>
    <p:extLst>
      <p:ext uri="{BB962C8B-B14F-4D97-AF65-F5344CB8AC3E}">
        <p14:creationId xmlns:p14="http://schemas.microsoft.com/office/powerpoint/2010/main" val="9863346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Court Forms</a:t>
            </a:r>
          </a:p>
        </p:txBody>
      </p:sp>
      <p:sp>
        <p:nvSpPr>
          <p:cNvPr id="3" name="Content Placeholder 2"/>
          <p:cNvSpPr>
            <a:spLocks noGrp="1"/>
          </p:cNvSpPr>
          <p:nvPr>
            <p:ph idx="1"/>
          </p:nvPr>
        </p:nvSpPr>
        <p:spPr/>
        <p:txBody>
          <a:bodyPr>
            <a:normAutofit/>
          </a:bodyPr>
          <a:lstStyle/>
          <a:p>
            <a:r>
              <a:rPr lang="en-US" dirty="0"/>
              <a:t>First Circuit forms that were previously available on the Judiciary Internet website will be modified for JEFS use.</a:t>
            </a:r>
          </a:p>
          <a:p>
            <a:r>
              <a:rPr lang="en-US" dirty="0"/>
              <a:t>Please use these new forms instead of the old ones for the following reasons: 1) They comply with formatting requirements; 2) They comply with new rule requirements; 3) In First Circuit, they will include prescribed document category/document type information for e-filing.</a:t>
            </a:r>
          </a:p>
          <a:p>
            <a:r>
              <a:rPr lang="en-US" dirty="0"/>
              <a:t>The new forms can be accessed on the court forms webpage at: </a:t>
            </a:r>
            <a:r>
              <a:rPr lang="en-US" dirty="0">
                <a:hlinkClick r:id="rId3"/>
              </a:rPr>
              <a:t>https://www.courts.state.hi.us/self-help/courts/forms/oahu/family_court_forms</a:t>
            </a:r>
            <a:endParaRPr lang="en-US" dirty="0"/>
          </a:p>
        </p:txBody>
      </p:sp>
    </p:spTree>
    <p:extLst>
      <p:ext uri="{BB962C8B-B14F-4D97-AF65-F5344CB8AC3E}">
        <p14:creationId xmlns:p14="http://schemas.microsoft.com/office/powerpoint/2010/main" val="34372512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Guidance on Case Initiation for Specific Case Types and Processes</a:t>
            </a:r>
          </a:p>
        </p:txBody>
      </p:sp>
      <p:sp>
        <p:nvSpPr>
          <p:cNvPr id="3" name="Content Placeholder 2"/>
          <p:cNvSpPr>
            <a:spLocks noGrp="1"/>
          </p:cNvSpPr>
          <p:nvPr>
            <p:ph idx="1"/>
          </p:nvPr>
        </p:nvSpPr>
        <p:spPr/>
        <p:txBody>
          <a:bodyPr>
            <a:normAutofit/>
          </a:bodyPr>
          <a:lstStyle/>
          <a:p>
            <a:pPr marL="0" indent="0">
              <a:buNone/>
            </a:pPr>
            <a:r>
              <a:rPr lang="en-US" dirty="0"/>
              <a:t>Each Judicial Circuit, including the First Circuit, will soon be issuing a JEFS User Guide. This guide will provide the information necessary for JEFS users to properly initiate specific case types in JEFS.</a:t>
            </a:r>
          </a:p>
          <a:p>
            <a:pPr marL="0" indent="0">
              <a:buNone/>
            </a:pPr>
            <a:r>
              <a:rPr lang="en-US" dirty="0">
                <a:hlinkClick r:id="rId3" tooltip="Original URL: https://www.courts.state.hi.us/family-court-civil-jefs-info-page. Click or tap if you trust this link."/>
              </a:rPr>
              <a:t>https://www.courts.state.hi.us/family-court-civil-jefs-info-page</a:t>
            </a:r>
            <a:endParaRPr lang="en-US" dirty="0"/>
          </a:p>
          <a:p>
            <a:pPr marL="0" indent="0">
              <a:buNone/>
            </a:pPr>
            <a:r>
              <a:rPr lang="en-US" dirty="0"/>
              <a:t>For more information, please contact the specific circuit.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3278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Who can we contact for e-filing problems after work hours and on weekends?</a:t>
            </a:r>
          </a:p>
        </p:txBody>
      </p:sp>
      <p:sp>
        <p:nvSpPr>
          <p:cNvPr id="3" name="Content Placeholder 2"/>
          <p:cNvSpPr>
            <a:spLocks noGrp="1"/>
          </p:cNvSpPr>
          <p:nvPr>
            <p:ph idx="1"/>
          </p:nvPr>
        </p:nvSpPr>
        <p:spPr/>
        <p:txBody>
          <a:bodyPr>
            <a:normAutofit/>
          </a:bodyPr>
          <a:lstStyle/>
          <a:p>
            <a:pPr lvl="0"/>
            <a:r>
              <a:rPr lang="en-US" dirty="0"/>
              <a:t>The Judiciary does not offer live customer support for JEFS users after work hours or on weekends. If you are not comfortable with using JEFS, we suggest that you electronically file your documents during business hours sufficiently prior to any deadline so that you can contact the court staff if you are unable to </a:t>
            </a:r>
            <a:r>
              <a:rPr lang="en-US" dirty="0" err="1"/>
              <a:t>efile</a:t>
            </a:r>
            <a:r>
              <a:rPr lang="en-US" dirty="0"/>
              <a:t> successfully.</a:t>
            </a:r>
          </a:p>
        </p:txBody>
      </p:sp>
    </p:spTree>
    <p:extLst>
      <p:ext uri="{BB962C8B-B14F-4D97-AF65-F5344CB8AC3E}">
        <p14:creationId xmlns:p14="http://schemas.microsoft.com/office/powerpoint/2010/main" val="17939899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how do we submit documents to the Court such as exhibits and courtesy copies? </a:t>
            </a:r>
          </a:p>
        </p:txBody>
      </p:sp>
      <p:sp>
        <p:nvSpPr>
          <p:cNvPr id="3" name="Content Placeholder 2"/>
          <p:cNvSpPr>
            <a:spLocks noGrp="1"/>
          </p:cNvSpPr>
          <p:nvPr>
            <p:ph idx="1"/>
          </p:nvPr>
        </p:nvSpPr>
        <p:spPr/>
        <p:txBody>
          <a:bodyPr>
            <a:normAutofit/>
          </a:bodyPr>
          <a:lstStyle/>
          <a:p>
            <a:pPr lvl="0"/>
            <a:r>
              <a:rPr lang="en-US" dirty="0"/>
              <a:t>Exhibits can be dropped off at </a:t>
            </a:r>
            <a:r>
              <a:rPr lang="en-US" dirty="0" err="1"/>
              <a:t>Ho‘okele</a:t>
            </a:r>
            <a:r>
              <a:rPr lang="en-US" dirty="0"/>
              <a:t>, better known as the Service Center. After April 25, 2022, courtesy copies will no longer be required in Family Court Civil cases unless ordered by the court.</a:t>
            </a:r>
          </a:p>
          <a:p>
            <a:pPr lvl="0"/>
            <a:endParaRPr lang="en-US" dirty="0"/>
          </a:p>
        </p:txBody>
      </p:sp>
    </p:spTree>
    <p:extLst>
      <p:ext uri="{BB962C8B-B14F-4D97-AF65-F5344CB8AC3E}">
        <p14:creationId xmlns:p14="http://schemas.microsoft.com/office/powerpoint/2010/main" val="32140821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Will courtesy copies still need to be submitted to the Presiding Judge if a document is filed shortly before a hearing? </a:t>
            </a:r>
          </a:p>
        </p:txBody>
      </p:sp>
      <p:sp>
        <p:nvSpPr>
          <p:cNvPr id="3" name="Content Placeholder 2"/>
          <p:cNvSpPr>
            <a:spLocks noGrp="1"/>
          </p:cNvSpPr>
          <p:nvPr>
            <p:ph idx="1"/>
          </p:nvPr>
        </p:nvSpPr>
        <p:spPr/>
        <p:txBody>
          <a:bodyPr>
            <a:normAutofit/>
          </a:bodyPr>
          <a:lstStyle/>
          <a:p>
            <a:pPr lvl="0"/>
            <a:r>
              <a:rPr lang="en-US" dirty="0"/>
              <a:t>Courtesy copies will not be required, but use your judgment especially if filing a document late or at the last minute. The Judge will not receive an NEF for new filings so will only see your late filing if the judge checks JIMS.</a:t>
            </a:r>
          </a:p>
        </p:txBody>
      </p:sp>
    </p:spTree>
    <p:extLst>
      <p:ext uri="{BB962C8B-B14F-4D97-AF65-F5344CB8AC3E}">
        <p14:creationId xmlns:p14="http://schemas.microsoft.com/office/powerpoint/2010/main" val="22698759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When filing more than one exhibit with a lead document, does each exhibit need to be filed separately?</a:t>
            </a:r>
          </a:p>
        </p:txBody>
      </p:sp>
      <p:sp>
        <p:nvSpPr>
          <p:cNvPr id="3" name="Content Placeholder 2"/>
          <p:cNvSpPr>
            <a:spLocks noGrp="1"/>
          </p:cNvSpPr>
          <p:nvPr>
            <p:ph idx="1"/>
          </p:nvPr>
        </p:nvSpPr>
        <p:spPr/>
        <p:txBody>
          <a:bodyPr>
            <a:normAutofit/>
          </a:bodyPr>
          <a:lstStyle/>
          <a:p>
            <a:pPr lvl="0"/>
            <a:r>
              <a:rPr lang="en-US" dirty="0"/>
              <a:t>The lead document should be the exhibit list and the exhibits should be filed together as one supporting document.</a:t>
            </a:r>
          </a:p>
        </p:txBody>
      </p:sp>
    </p:spTree>
    <p:extLst>
      <p:ext uri="{BB962C8B-B14F-4D97-AF65-F5344CB8AC3E}">
        <p14:creationId xmlns:p14="http://schemas.microsoft.com/office/powerpoint/2010/main" val="41826298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Our process servers file their service documents at court for us.  Will they have filing access? </a:t>
            </a:r>
          </a:p>
        </p:txBody>
      </p:sp>
      <p:sp>
        <p:nvSpPr>
          <p:cNvPr id="3" name="Content Placeholder 2"/>
          <p:cNvSpPr>
            <a:spLocks noGrp="1"/>
          </p:cNvSpPr>
          <p:nvPr>
            <p:ph idx="1"/>
          </p:nvPr>
        </p:nvSpPr>
        <p:spPr/>
        <p:txBody>
          <a:bodyPr>
            <a:normAutofit/>
          </a:bodyPr>
          <a:lstStyle/>
          <a:p>
            <a:pPr lvl="0"/>
            <a:r>
              <a:rPr lang="en-US" dirty="0"/>
              <a:t>Process Servers hired by JEFS users cannot sign up to become JEFS users. They must return service documents to the JEFS user for e-filing. Process servers and messengers employed by JEFS users will not be able to file their documents at the courthouse.</a:t>
            </a:r>
          </a:p>
          <a:p>
            <a:pPr lvl="0"/>
            <a:endParaRPr lang="en-US" dirty="0"/>
          </a:p>
        </p:txBody>
      </p:sp>
    </p:spTree>
    <p:extLst>
      <p:ext uri="{BB962C8B-B14F-4D97-AF65-F5344CB8AC3E}">
        <p14:creationId xmlns:p14="http://schemas.microsoft.com/office/powerpoint/2010/main" val="4967005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After a matter is closed (terminated), how long will it be available on JEFS?</a:t>
            </a:r>
          </a:p>
        </p:txBody>
      </p:sp>
      <p:sp>
        <p:nvSpPr>
          <p:cNvPr id="3" name="Content Placeholder 2"/>
          <p:cNvSpPr>
            <a:spLocks noGrp="1"/>
          </p:cNvSpPr>
          <p:nvPr>
            <p:ph idx="1"/>
          </p:nvPr>
        </p:nvSpPr>
        <p:spPr/>
        <p:txBody>
          <a:bodyPr>
            <a:normAutofit/>
          </a:bodyPr>
          <a:lstStyle/>
          <a:p>
            <a:pPr lvl="0"/>
            <a:r>
              <a:rPr lang="en-US" dirty="0"/>
              <a:t>Closed cases in JIMS are referred to as terminated.  Terminated cases are no longer accessible from JEFS My Cases or All Firm Cases 90 days after the terminated date or 30 days after the last filing, whichever is more recent. JEFS Manage Cases is NOT a repository of all cases and is designed to assist in </a:t>
            </a:r>
            <a:r>
              <a:rPr lang="en-US" dirty="0" err="1"/>
              <a:t>efiling</a:t>
            </a:r>
            <a:r>
              <a:rPr lang="en-US" dirty="0"/>
              <a:t> for active cases and for additional </a:t>
            </a:r>
            <a:r>
              <a:rPr lang="en-US" dirty="0" err="1"/>
              <a:t>efilings</a:t>
            </a:r>
            <a:r>
              <a:rPr lang="en-US" dirty="0"/>
              <a:t> of motions, appeals, requests for attorney’s fees, etc. for a short period after the case has been terminated.  You can submit a filing on a terminated case at any time even if it is no longer accessible through JEFS My Cases or All Firm Cases.  Once you file on a terminated case, you will then be able to view the case for 30 days after this filing from My Cases and All Firm Cases.  If you need to access the documents in a terminated case, </a:t>
            </a:r>
            <a:r>
              <a:rPr lang="en-US" dirty="0" err="1"/>
              <a:t>eCourt</a:t>
            </a:r>
            <a:r>
              <a:rPr lang="en-US" dirty="0"/>
              <a:t> </a:t>
            </a:r>
            <a:r>
              <a:rPr lang="en-US" dirty="0" err="1"/>
              <a:t>Kokua</a:t>
            </a:r>
            <a:r>
              <a:rPr lang="en-US" dirty="0"/>
              <a:t> displays public cases and non-confidential documents may be purchased for a nominal fee.</a:t>
            </a:r>
          </a:p>
          <a:p>
            <a:pPr lvl="0"/>
            <a:r>
              <a:rPr lang="en-US" dirty="0"/>
              <a:t>Please see JEFS Family Civil FAQs for more information. </a:t>
            </a:r>
          </a:p>
          <a:p>
            <a:pPr lvl="0"/>
            <a:endParaRPr lang="en-US" dirty="0"/>
          </a:p>
        </p:txBody>
      </p:sp>
    </p:spTree>
    <p:extLst>
      <p:ext uri="{BB962C8B-B14F-4D97-AF65-F5344CB8AC3E}">
        <p14:creationId xmlns:p14="http://schemas.microsoft.com/office/powerpoint/2010/main" val="8251992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For those of us who work with assisting pro se parties to initiate cases, can you please go over that procedure?</a:t>
            </a:r>
          </a:p>
        </p:txBody>
      </p:sp>
      <p:sp>
        <p:nvSpPr>
          <p:cNvPr id="3" name="Content Placeholder 2"/>
          <p:cNvSpPr>
            <a:spLocks noGrp="1"/>
          </p:cNvSpPr>
          <p:nvPr>
            <p:ph idx="1"/>
          </p:nvPr>
        </p:nvSpPr>
        <p:spPr/>
        <p:txBody>
          <a:bodyPr>
            <a:normAutofit/>
          </a:bodyPr>
          <a:lstStyle/>
          <a:p>
            <a:pPr lvl="0"/>
            <a:r>
              <a:rPr lang="en-US" dirty="0"/>
              <a:t>If you are assisting self-represented litigants (SRLs) in completing their court forms, please continue to do so. Under the Hawaii Electronic Filing and Service Rules, SRLs cannot initiate a case through JEFS.  If you create a case in JEFS for a SRL instead of having them conventionally file the initiating documents at the courthouse, you will be a party on the case in JIMS. The vast majority of SRLs will continue to file their documents conventionally at the courthouse.</a:t>
            </a:r>
          </a:p>
          <a:p>
            <a:pPr lvl="0"/>
            <a:endParaRPr lang="en-US" dirty="0"/>
          </a:p>
        </p:txBody>
      </p:sp>
    </p:spTree>
    <p:extLst>
      <p:ext uri="{BB962C8B-B14F-4D97-AF65-F5344CB8AC3E}">
        <p14:creationId xmlns:p14="http://schemas.microsoft.com/office/powerpoint/2010/main" val="1141966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What happens when you have cases consolidated (e.g., FC-S, FC-A, FC-G). Does there need to be separate filings in each case?</a:t>
            </a:r>
          </a:p>
        </p:txBody>
      </p:sp>
      <p:sp>
        <p:nvSpPr>
          <p:cNvPr id="3" name="Content Placeholder 2"/>
          <p:cNvSpPr>
            <a:spLocks noGrp="1"/>
          </p:cNvSpPr>
          <p:nvPr>
            <p:ph idx="1"/>
          </p:nvPr>
        </p:nvSpPr>
        <p:spPr/>
        <p:txBody>
          <a:bodyPr>
            <a:normAutofit/>
          </a:bodyPr>
          <a:lstStyle/>
          <a:p>
            <a:pPr lvl="0"/>
            <a:r>
              <a:rPr lang="en-US" dirty="0"/>
              <a:t>While the Family Court holds consolidated case hearings, there are no consolidated cases. Therefore, documents must be e-filed separately in each case/case type.</a:t>
            </a:r>
          </a:p>
          <a:p>
            <a:pPr lvl="0"/>
            <a:endParaRPr lang="en-US" dirty="0"/>
          </a:p>
        </p:txBody>
      </p:sp>
    </p:spTree>
    <p:extLst>
      <p:ext uri="{BB962C8B-B14F-4D97-AF65-F5344CB8AC3E}">
        <p14:creationId xmlns:p14="http://schemas.microsoft.com/office/powerpoint/2010/main" val="14951797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0C0"/>
                </a:solidFill>
              </a:rPr>
              <a:t>Question: Are confidential settlement letters "sent" to the court via e-filing as well?</a:t>
            </a:r>
          </a:p>
        </p:txBody>
      </p:sp>
      <p:sp>
        <p:nvSpPr>
          <p:cNvPr id="3" name="Content Placeholder 2"/>
          <p:cNvSpPr>
            <a:spLocks noGrp="1"/>
          </p:cNvSpPr>
          <p:nvPr>
            <p:ph idx="1"/>
          </p:nvPr>
        </p:nvSpPr>
        <p:spPr/>
        <p:txBody>
          <a:bodyPr>
            <a:normAutofit/>
          </a:bodyPr>
          <a:lstStyle/>
          <a:p>
            <a:pPr lvl="0"/>
            <a:r>
              <a:rPr lang="en-US" dirty="0"/>
              <a:t>No. Confidential settlement letters should be delivered to the court conventionally via postal mail or hand delivery to </a:t>
            </a:r>
            <a:r>
              <a:rPr lang="en-US" dirty="0" err="1"/>
              <a:t>Ho‘okele</a:t>
            </a:r>
            <a:r>
              <a:rPr lang="en-US" dirty="0"/>
              <a:t>.</a:t>
            </a:r>
          </a:p>
          <a:p>
            <a:pPr lvl="0"/>
            <a:r>
              <a:rPr lang="en-US" dirty="0"/>
              <a:t>For Second Circuit, settlement letters should be delivered to the 3rd Floor, Family Court, </a:t>
            </a:r>
            <a:r>
              <a:rPr lang="en-US" dirty="0" err="1"/>
              <a:t>Hoapili</a:t>
            </a:r>
            <a:r>
              <a:rPr lang="en-US" dirty="0"/>
              <a:t> Hale, 2145 Main Street, Wailuku.</a:t>
            </a:r>
          </a:p>
          <a:p>
            <a:pPr lvl="0"/>
            <a:r>
              <a:rPr lang="en-US" dirty="0"/>
              <a:t>For Third Circuit, confidential settlement letters should be mailed or delivered to  Hale </a:t>
            </a:r>
            <a:r>
              <a:rPr lang="en-US" dirty="0" err="1"/>
              <a:t>Kaulike</a:t>
            </a:r>
            <a:r>
              <a:rPr lang="en-US" dirty="0"/>
              <a:t>, 777 Kilauea Avenue, Hilo, HI or the </a:t>
            </a:r>
            <a:r>
              <a:rPr lang="en-US" dirty="0" err="1"/>
              <a:t>Keahuolu</a:t>
            </a:r>
            <a:r>
              <a:rPr lang="en-US" dirty="0"/>
              <a:t> Courthouse, 74-5451 </a:t>
            </a:r>
            <a:r>
              <a:rPr lang="en-US" dirty="0" err="1"/>
              <a:t>Kamaka’eha</a:t>
            </a:r>
            <a:r>
              <a:rPr lang="en-US" dirty="0"/>
              <a:t> Avenue, Kailua-Kona, HI.</a:t>
            </a:r>
          </a:p>
          <a:p>
            <a:pPr lvl="0"/>
            <a:r>
              <a:rPr lang="en-US" dirty="0"/>
              <a:t>For Fifth Circuit, confidential settlement letters should be mailed or delivered to </a:t>
            </a:r>
            <a:r>
              <a:rPr lang="en-US" dirty="0" err="1"/>
              <a:t>Pu'uhonua</a:t>
            </a:r>
            <a:r>
              <a:rPr lang="en-US" dirty="0"/>
              <a:t> </a:t>
            </a:r>
            <a:r>
              <a:rPr lang="en-US" dirty="0" err="1"/>
              <a:t>Kaulike</a:t>
            </a:r>
            <a:r>
              <a:rPr lang="en-US" dirty="0"/>
              <a:t> Courthouse, 3970 </a:t>
            </a:r>
            <a:r>
              <a:rPr lang="en-US" dirty="0" err="1"/>
              <a:t>Ka'ana</a:t>
            </a:r>
            <a:r>
              <a:rPr lang="en-US" dirty="0"/>
              <a:t> Street, </a:t>
            </a:r>
            <a:r>
              <a:rPr lang="en-US" dirty="0" err="1"/>
              <a:t>Lihu'e</a:t>
            </a:r>
            <a:r>
              <a:rPr lang="en-US" dirty="0"/>
              <a:t>, HI.</a:t>
            </a:r>
          </a:p>
          <a:p>
            <a:pPr lvl="0"/>
            <a:endParaRPr lang="en-US" dirty="0"/>
          </a:p>
        </p:txBody>
      </p:sp>
    </p:spTree>
    <p:extLst>
      <p:ext uri="{BB962C8B-B14F-4D97-AF65-F5344CB8AC3E}">
        <p14:creationId xmlns:p14="http://schemas.microsoft.com/office/powerpoint/2010/main" val="38296012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fontScale="90000"/>
          </a:bodyPr>
          <a:lstStyle/>
          <a:p>
            <a:r>
              <a:rPr lang="en-US" dirty="0">
                <a:solidFill>
                  <a:srgbClr val="0070C0"/>
                </a:solidFill>
              </a:rPr>
              <a:t>Question: For guardianship cases, how do our clients file the annual reports if the case is confidential?</a:t>
            </a:r>
          </a:p>
        </p:txBody>
      </p:sp>
      <p:sp>
        <p:nvSpPr>
          <p:cNvPr id="3" name="Content Placeholder 2"/>
          <p:cNvSpPr>
            <a:spLocks noGrp="1"/>
          </p:cNvSpPr>
          <p:nvPr>
            <p:ph idx="1"/>
          </p:nvPr>
        </p:nvSpPr>
        <p:spPr/>
        <p:txBody>
          <a:bodyPr>
            <a:normAutofit fontScale="92500"/>
          </a:bodyPr>
          <a:lstStyle/>
          <a:p>
            <a:pPr lvl="0"/>
            <a:r>
              <a:rPr lang="en-US" dirty="0"/>
              <a:t>Private guardians shall send their annual report to the Court (via </a:t>
            </a:r>
            <a:r>
              <a:rPr lang="en-US" dirty="0" err="1"/>
              <a:t>Ho‘okele</a:t>
            </a:r>
            <a:r>
              <a:rPr lang="en-US" dirty="0"/>
              <a:t>  or USPS mail), Office of the Deputy Chief Court Administrator, attention Program Specialist, Ronald T.Y. Moon Kapolei Courthouse, 4675 Kapolei Parkway, Kapolei, Hawai‘i 96707. The court staff will e-file the annual report.</a:t>
            </a:r>
          </a:p>
          <a:p>
            <a:pPr lvl="0"/>
            <a:r>
              <a:rPr lang="en-US" dirty="0"/>
              <a:t>Second Circuit users shall send their report to the Special Services Branch, Suite #206, 2145 Main Street, Wailuku, HI.</a:t>
            </a:r>
          </a:p>
          <a:p>
            <a:pPr lvl="0"/>
            <a:r>
              <a:rPr lang="en-US" dirty="0"/>
              <a:t>For Third Circuit Family Court cases, Private Guardian Reports may delivered or mailed to the Hilo Family Court, 777 Kilauea Avenue, Hilo, HI 96720 or Kona Family Court, 74-5451 </a:t>
            </a:r>
            <a:r>
              <a:rPr lang="en-US" dirty="0" err="1"/>
              <a:t>Kamakaeha</a:t>
            </a:r>
            <a:r>
              <a:rPr lang="en-US" dirty="0"/>
              <a:t> Avenue, Kailua-Kona, HI 96740.  Court staff will e-file the guardianship annual reports.</a:t>
            </a:r>
          </a:p>
          <a:p>
            <a:r>
              <a:rPr lang="en-US" dirty="0"/>
              <a:t>For Fifth Circuit, annual reports may be mailed or delivered to </a:t>
            </a:r>
            <a:r>
              <a:rPr lang="en-US" dirty="0" err="1"/>
              <a:t>Pu'uhonua</a:t>
            </a:r>
            <a:r>
              <a:rPr lang="en-US" dirty="0"/>
              <a:t> </a:t>
            </a:r>
            <a:r>
              <a:rPr lang="en-US" dirty="0" err="1"/>
              <a:t>Kaulike</a:t>
            </a:r>
            <a:r>
              <a:rPr lang="en-US" dirty="0"/>
              <a:t> Courthouse, Special Services Division, 3970 </a:t>
            </a:r>
            <a:r>
              <a:rPr lang="en-US" dirty="0" err="1"/>
              <a:t>Ka'ana</a:t>
            </a:r>
            <a:r>
              <a:rPr lang="en-US" dirty="0"/>
              <a:t> Street, Suite 301, </a:t>
            </a:r>
            <a:r>
              <a:rPr lang="en-US" dirty="0" err="1"/>
              <a:t>Lihu'e</a:t>
            </a:r>
            <a:r>
              <a:rPr lang="en-US" dirty="0"/>
              <a:t>, HI, 96766-1283.</a:t>
            </a:r>
          </a:p>
          <a:p>
            <a:pPr lvl="0"/>
            <a:endParaRPr lang="en-US" dirty="0"/>
          </a:p>
          <a:p>
            <a:pPr lvl="0"/>
            <a:endParaRPr lang="en-US" dirty="0"/>
          </a:p>
        </p:txBody>
      </p:sp>
    </p:spTree>
    <p:extLst>
      <p:ext uri="{BB962C8B-B14F-4D97-AF65-F5344CB8AC3E}">
        <p14:creationId xmlns:p14="http://schemas.microsoft.com/office/powerpoint/2010/main" val="1159596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a:bodyPr>
          <a:lstStyle/>
          <a:p>
            <a:r>
              <a:rPr lang="en-US" dirty="0">
                <a:solidFill>
                  <a:srgbClr val="0070C0"/>
                </a:solidFill>
              </a:rPr>
              <a:t>Question: Will Ex-Officio filings no longer be necessary? </a:t>
            </a:r>
          </a:p>
        </p:txBody>
      </p:sp>
      <p:sp>
        <p:nvSpPr>
          <p:cNvPr id="3" name="Content Placeholder 2"/>
          <p:cNvSpPr>
            <a:spLocks noGrp="1"/>
          </p:cNvSpPr>
          <p:nvPr>
            <p:ph idx="1"/>
          </p:nvPr>
        </p:nvSpPr>
        <p:spPr/>
        <p:txBody>
          <a:bodyPr>
            <a:normAutofit/>
          </a:bodyPr>
          <a:lstStyle/>
          <a:p>
            <a:pPr lvl="0"/>
            <a:r>
              <a:rPr lang="en-US" dirty="0"/>
              <a:t>Ex-Officio filings and the fees associated with them will no longer be necessary if the documents are electronically filed through JEFS. However, if conventional filing is needed (e.g., video evidence on a DVD), then ex-officio filings will still occur.</a:t>
            </a:r>
          </a:p>
          <a:p>
            <a:pPr lvl="0"/>
            <a:r>
              <a:rPr lang="en-US" dirty="0"/>
              <a:t>In most situations, for example, when an attorney who lives on Maui wants to file a document in Land and Tax Appeal court located on Oahu, that attorney can do so electronically in JEFS without incurring an ex-officio filing fee at the Wailuku courthouse.</a:t>
            </a:r>
          </a:p>
        </p:txBody>
      </p:sp>
    </p:spTree>
    <p:extLst>
      <p:ext uri="{BB962C8B-B14F-4D97-AF65-F5344CB8AC3E}">
        <p14:creationId xmlns:p14="http://schemas.microsoft.com/office/powerpoint/2010/main" val="171111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JEFs/JIMS Terminology</a:t>
            </a:r>
          </a:p>
        </p:txBody>
      </p:sp>
      <p:graphicFrame>
        <p:nvGraphicFramePr>
          <p:cNvPr id="5" name="Table 4"/>
          <p:cNvGraphicFramePr>
            <a:graphicFrameLocks noGrp="1"/>
          </p:cNvGraphicFramePr>
          <p:nvPr>
            <p:extLst>
              <p:ext uri="{D42A27DB-BD31-4B8C-83A1-F6EECF244321}">
                <p14:modId xmlns:p14="http://schemas.microsoft.com/office/powerpoint/2010/main" val="3232474706"/>
              </p:ext>
            </p:extLst>
          </p:nvPr>
        </p:nvGraphicFramePr>
        <p:xfrm>
          <a:off x="1024128" y="1885882"/>
          <a:ext cx="10207187" cy="4463223"/>
        </p:xfrm>
        <a:graphic>
          <a:graphicData uri="http://schemas.openxmlformats.org/drawingml/2006/table">
            <a:tbl>
              <a:tblPr firstRow="1" bandRow="1">
                <a:tableStyleId>{5C22544A-7EE6-4342-B048-85BDC9FD1C3A}</a:tableStyleId>
              </a:tblPr>
              <a:tblGrid>
                <a:gridCol w="1954632">
                  <a:extLst>
                    <a:ext uri="{9D8B030D-6E8A-4147-A177-3AD203B41FA5}">
                      <a16:colId xmlns:a16="http://schemas.microsoft.com/office/drawing/2014/main" val="20000"/>
                    </a:ext>
                  </a:extLst>
                </a:gridCol>
                <a:gridCol w="8252555">
                  <a:extLst>
                    <a:ext uri="{9D8B030D-6E8A-4147-A177-3AD203B41FA5}">
                      <a16:colId xmlns:a16="http://schemas.microsoft.com/office/drawing/2014/main" val="20001"/>
                    </a:ext>
                  </a:extLst>
                </a:gridCol>
              </a:tblGrid>
              <a:tr h="531303">
                <a:tc>
                  <a:txBody>
                    <a:bodyPr/>
                    <a:lstStyle/>
                    <a:p>
                      <a:r>
                        <a:rPr lang="en-US" dirty="0"/>
                        <a:t>Term</a:t>
                      </a:r>
                    </a:p>
                  </a:txBody>
                  <a:tcPr/>
                </a:tc>
                <a:tc>
                  <a:txBody>
                    <a:bodyPr/>
                    <a:lstStyle/>
                    <a:p>
                      <a:r>
                        <a:rPr lang="en-US" dirty="0"/>
                        <a:t>Definition</a:t>
                      </a:r>
                    </a:p>
                  </a:txBody>
                  <a:tcPr/>
                </a:tc>
                <a:extLst>
                  <a:ext uri="{0D108BD9-81ED-4DB2-BD59-A6C34878D82A}">
                    <a16:rowId xmlns:a16="http://schemas.microsoft.com/office/drawing/2014/main" val="10000"/>
                  </a:ext>
                </a:extLst>
              </a:tr>
              <a:tr h="531303">
                <a:tc>
                  <a:txBody>
                    <a:bodyPr/>
                    <a:lstStyle/>
                    <a:p>
                      <a:r>
                        <a:rPr lang="en-US" dirty="0"/>
                        <a:t>JIMS</a:t>
                      </a:r>
                    </a:p>
                  </a:txBody>
                  <a:tcPr/>
                </a:tc>
                <a:tc>
                  <a:txBody>
                    <a:bodyPr/>
                    <a:lstStyle/>
                    <a:p>
                      <a:r>
                        <a:rPr lang="en-US" dirty="0"/>
                        <a:t>The Judiciary Information Management System (JIMS) was developed by the </a:t>
                      </a:r>
                      <a:r>
                        <a:rPr lang="en-US" dirty="0" err="1"/>
                        <a:t>Hawaiʻi</a:t>
                      </a:r>
                      <a:r>
                        <a:rPr lang="en-US" dirty="0"/>
                        <a:t> State Judiciary to provide an integrated statewide case management system for all courts and case types. JIMS initially launched in 2005 with traffic cases and has since expanded to include all case types except for juvenile cases.</a:t>
                      </a:r>
                    </a:p>
                  </a:txBody>
                  <a:tcPr/>
                </a:tc>
                <a:extLst>
                  <a:ext uri="{0D108BD9-81ED-4DB2-BD59-A6C34878D82A}">
                    <a16:rowId xmlns:a16="http://schemas.microsoft.com/office/drawing/2014/main" val="10001"/>
                  </a:ext>
                </a:extLst>
              </a:tr>
              <a:tr h="531303">
                <a:tc>
                  <a:txBody>
                    <a:bodyPr/>
                    <a:lstStyle/>
                    <a:p>
                      <a:r>
                        <a:rPr lang="en-US" dirty="0"/>
                        <a:t>JEFS</a:t>
                      </a:r>
                    </a:p>
                  </a:txBody>
                  <a:tcPr/>
                </a:tc>
                <a:tc>
                  <a:txBody>
                    <a:bodyPr/>
                    <a:lstStyle/>
                    <a:p>
                      <a:r>
                        <a:rPr lang="en-US" dirty="0"/>
                        <a:t>In 2010, the Judiciary Electronic Filing System (JEFS) was added to JIMS. JEFS allows attorneys to electronically file (e-file) documents to their cases without coming to a courthouse.</a:t>
                      </a:r>
                    </a:p>
                  </a:txBody>
                  <a:tcPr/>
                </a:tc>
                <a:extLst>
                  <a:ext uri="{0D108BD9-81ED-4DB2-BD59-A6C34878D82A}">
                    <a16:rowId xmlns:a16="http://schemas.microsoft.com/office/drawing/2014/main" val="10002"/>
                  </a:ext>
                </a:extLst>
              </a:tr>
              <a:tr h="531303">
                <a:tc>
                  <a:txBody>
                    <a:bodyPr/>
                    <a:lstStyle/>
                    <a:p>
                      <a:r>
                        <a:rPr lang="en-US" dirty="0" err="1"/>
                        <a:t>eCourt</a:t>
                      </a:r>
                      <a:r>
                        <a:rPr lang="en-US" baseline="0" dirty="0"/>
                        <a:t> </a:t>
                      </a:r>
                      <a:r>
                        <a:rPr lang="en-US" baseline="0" dirty="0" err="1"/>
                        <a:t>Kokua</a:t>
                      </a:r>
                      <a:endParaRPr lang="en-US" dirty="0"/>
                    </a:p>
                  </a:txBody>
                  <a:tcPr/>
                </a:tc>
                <a:tc>
                  <a:txBody>
                    <a:bodyPr/>
                    <a:lstStyle/>
                    <a:p>
                      <a:r>
                        <a:rPr lang="en-US" dirty="0" err="1"/>
                        <a:t>eCourt</a:t>
                      </a:r>
                      <a:r>
                        <a:rPr lang="en-US" dirty="0"/>
                        <a:t> </a:t>
                      </a:r>
                      <a:r>
                        <a:rPr lang="en-US" dirty="0" err="1"/>
                        <a:t>Kokua</a:t>
                      </a:r>
                      <a:r>
                        <a:rPr lang="en-US" dirty="0"/>
                        <a:t> provides the general public, non-JEFS users, and JEFS users with online access to case information, online document purchase of non-confidential documents in all case types except traffic, and electronic document</a:t>
                      </a:r>
                      <a:r>
                        <a:rPr lang="en-US" baseline="0" dirty="0"/>
                        <a:t> certification</a:t>
                      </a:r>
                      <a:r>
                        <a:rPr lang="en-US" dirty="0"/>
                        <a:t>.</a:t>
                      </a:r>
                    </a:p>
                  </a:txBody>
                  <a:tcPr/>
                </a:tc>
                <a:extLst>
                  <a:ext uri="{0D108BD9-81ED-4DB2-BD59-A6C34878D82A}">
                    <a16:rowId xmlns:a16="http://schemas.microsoft.com/office/drawing/2014/main" val="10003"/>
                  </a:ext>
                </a:extLst>
              </a:tr>
              <a:tr h="531303">
                <a:tc>
                  <a:txBody>
                    <a:bodyPr/>
                    <a:lstStyle/>
                    <a:p>
                      <a:r>
                        <a:rPr lang="en-US" dirty="0"/>
                        <a:t>NEF</a:t>
                      </a:r>
                    </a:p>
                  </a:txBody>
                  <a:tcPr/>
                </a:tc>
                <a:tc>
                  <a:txBody>
                    <a:bodyPr/>
                    <a:lstStyle/>
                    <a:p>
                      <a:r>
                        <a:rPr lang="en-US" dirty="0"/>
                        <a:t>JEFS automatically generates and e-mails a Notice of Electronic Filing (NEF) to other JEFS users associated with the case, which significantly reduces the need for conventional service.</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534681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a:bodyPr>
          <a:lstStyle/>
          <a:p>
            <a:r>
              <a:rPr lang="en-US" dirty="0">
                <a:solidFill>
                  <a:srgbClr val="0070C0"/>
                </a:solidFill>
              </a:rPr>
              <a:t>Question: If the information for my client is incorrect, can I correct it?</a:t>
            </a:r>
          </a:p>
        </p:txBody>
      </p:sp>
      <p:sp>
        <p:nvSpPr>
          <p:cNvPr id="3" name="Content Placeholder 2"/>
          <p:cNvSpPr>
            <a:spLocks noGrp="1"/>
          </p:cNvSpPr>
          <p:nvPr>
            <p:ph idx="1"/>
          </p:nvPr>
        </p:nvSpPr>
        <p:spPr/>
        <p:txBody>
          <a:bodyPr>
            <a:normAutofit/>
          </a:bodyPr>
          <a:lstStyle/>
          <a:p>
            <a:pPr lvl="0"/>
            <a:r>
              <a:rPr lang="en-US" dirty="0"/>
              <a:t>Editing party information requires court staff intervention. </a:t>
            </a:r>
          </a:p>
        </p:txBody>
      </p:sp>
    </p:spTree>
    <p:extLst>
      <p:ext uri="{BB962C8B-B14F-4D97-AF65-F5344CB8AC3E}">
        <p14:creationId xmlns:p14="http://schemas.microsoft.com/office/powerpoint/2010/main" val="22663905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a:bodyPr>
          <a:lstStyle/>
          <a:p>
            <a:r>
              <a:rPr lang="en-US" dirty="0">
                <a:solidFill>
                  <a:srgbClr val="0070C0"/>
                </a:solidFill>
              </a:rPr>
              <a:t>Question: How does an attorney get removed from a case?</a:t>
            </a:r>
          </a:p>
        </p:txBody>
      </p:sp>
      <p:sp>
        <p:nvSpPr>
          <p:cNvPr id="3" name="Content Placeholder 2"/>
          <p:cNvSpPr>
            <a:spLocks noGrp="1"/>
          </p:cNvSpPr>
          <p:nvPr>
            <p:ph idx="1"/>
          </p:nvPr>
        </p:nvSpPr>
        <p:spPr/>
        <p:txBody>
          <a:bodyPr>
            <a:normAutofit/>
          </a:bodyPr>
          <a:lstStyle/>
          <a:p>
            <a:pPr lvl="0"/>
            <a:r>
              <a:rPr lang="en-US" dirty="0"/>
              <a:t>Only the court can remove or end date an attorney or party from a case. The authorization required and removal process is dependent on the status of the case. Please refer to the JEFS User Guide and HFCR 87.</a:t>
            </a:r>
          </a:p>
        </p:txBody>
      </p:sp>
    </p:spTree>
    <p:extLst>
      <p:ext uri="{BB962C8B-B14F-4D97-AF65-F5344CB8AC3E}">
        <p14:creationId xmlns:p14="http://schemas.microsoft.com/office/powerpoint/2010/main" val="41608199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fontScale="90000"/>
          </a:bodyPr>
          <a:lstStyle/>
          <a:p>
            <a:r>
              <a:rPr lang="en-US" dirty="0">
                <a:solidFill>
                  <a:srgbClr val="0070C0"/>
                </a:solidFill>
              </a:rPr>
              <a:t>Question: Are the attorneys able to reopen a case? For example, to file a motion for post decree in an old case?</a:t>
            </a:r>
          </a:p>
        </p:txBody>
      </p:sp>
      <p:sp>
        <p:nvSpPr>
          <p:cNvPr id="3" name="Content Placeholder 2"/>
          <p:cNvSpPr>
            <a:spLocks noGrp="1"/>
          </p:cNvSpPr>
          <p:nvPr>
            <p:ph idx="1"/>
          </p:nvPr>
        </p:nvSpPr>
        <p:spPr/>
        <p:txBody>
          <a:bodyPr>
            <a:normAutofit/>
          </a:bodyPr>
          <a:lstStyle/>
          <a:p>
            <a:pPr lvl="0"/>
            <a:r>
              <a:rPr lang="en-US" dirty="0"/>
              <a:t>Attorneys may file on any Family Civil case regardless of its age or status in JEFS as long as you have the case ID. The filing will not automatically re-open the case, but Court staff will receive the filing and take appropriate action.</a:t>
            </a:r>
          </a:p>
        </p:txBody>
      </p:sp>
    </p:spTree>
    <p:extLst>
      <p:ext uri="{BB962C8B-B14F-4D97-AF65-F5344CB8AC3E}">
        <p14:creationId xmlns:p14="http://schemas.microsoft.com/office/powerpoint/2010/main" val="26115319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9" y="596694"/>
            <a:ext cx="9720072" cy="1499616"/>
          </a:xfrm>
        </p:spPr>
        <p:txBody>
          <a:bodyPr>
            <a:normAutofit fontScale="90000"/>
          </a:bodyPr>
          <a:lstStyle/>
          <a:p>
            <a:r>
              <a:rPr lang="en-US" dirty="0">
                <a:solidFill>
                  <a:srgbClr val="0070C0"/>
                </a:solidFill>
              </a:rPr>
              <a:t>Question: Does the JIMS/JEFS system negate the need for a certificate of service or sending a copy to opposing counsel?</a:t>
            </a:r>
          </a:p>
        </p:txBody>
      </p:sp>
      <p:sp>
        <p:nvSpPr>
          <p:cNvPr id="3" name="Content Placeholder 2"/>
          <p:cNvSpPr>
            <a:spLocks noGrp="1"/>
          </p:cNvSpPr>
          <p:nvPr>
            <p:ph idx="1"/>
          </p:nvPr>
        </p:nvSpPr>
        <p:spPr/>
        <p:txBody>
          <a:bodyPr>
            <a:normAutofit/>
          </a:bodyPr>
          <a:lstStyle/>
          <a:p>
            <a:pPr lvl="0"/>
            <a:r>
              <a:rPr lang="en-US" dirty="0"/>
              <a:t>Yes, because all attorneys are JEFS users and will receive Notices of Electronic Filing (NEFs). If any party is not a JEFS user, a Certificate of Service would be required for those parties.</a:t>
            </a:r>
          </a:p>
        </p:txBody>
      </p:sp>
    </p:spTree>
    <p:extLst>
      <p:ext uri="{BB962C8B-B14F-4D97-AF65-F5344CB8AC3E}">
        <p14:creationId xmlns:p14="http://schemas.microsoft.com/office/powerpoint/2010/main" val="31048942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Mahalo!</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90091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JEFS/JIMS Terminology</a:t>
            </a:r>
          </a:p>
        </p:txBody>
      </p:sp>
      <p:graphicFrame>
        <p:nvGraphicFramePr>
          <p:cNvPr id="5" name="Table 4"/>
          <p:cNvGraphicFramePr>
            <a:graphicFrameLocks noGrp="1"/>
          </p:cNvGraphicFramePr>
          <p:nvPr>
            <p:extLst>
              <p:ext uri="{D42A27DB-BD31-4B8C-83A1-F6EECF244321}">
                <p14:modId xmlns:p14="http://schemas.microsoft.com/office/powerpoint/2010/main" val="1551965663"/>
              </p:ext>
            </p:extLst>
          </p:nvPr>
        </p:nvGraphicFramePr>
        <p:xfrm>
          <a:off x="1024128" y="1885882"/>
          <a:ext cx="10207187" cy="3000183"/>
        </p:xfrm>
        <a:graphic>
          <a:graphicData uri="http://schemas.openxmlformats.org/drawingml/2006/table">
            <a:tbl>
              <a:tblPr firstRow="1" bandRow="1">
                <a:tableStyleId>{5C22544A-7EE6-4342-B048-85BDC9FD1C3A}</a:tableStyleId>
              </a:tblPr>
              <a:tblGrid>
                <a:gridCol w="1954632">
                  <a:extLst>
                    <a:ext uri="{9D8B030D-6E8A-4147-A177-3AD203B41FA5}">
                      <a16:colId xmlns:a16="http://schemas.microsoft.com/office/drawing/2014/main" val="20000"/>
                    </a:ext>
                  </a:extLst>
                </a:gridCol>
                <a:gridCol w="8252555">
                  <a:extLst>
                    <a:ext uri="{9D8B030D-6E8A-4147-A177-3AD203B41FA5}">
                      <a16:colId xmlns:a16="http://schemas.microsoft.com/office/drawing/2014/main" val="20001"/>
                    </a:ext>
                  </a:extLst>
                </a:gridCol>
              </a:tblGrid>
              <a:tr h="531303">
                <a:tc>
                  <a:txBody>
                    <a:bodyPr/>
                    <a:lstStyle/>
                    <a:p>
                      <a:r>
                        <a:rPr lang="en-US" dirty="0"/>
                        <a:t>Term</a:t>
                      </a:r>
                    </a:p>
                  </a:txBody>
                  <a:tcPr/>
                </a:tc>
                <a:tc>
                  <a:txBody>
                    <a:bodyPr/>
                    <a:lstStyle/>
                    <a:p>
                      <a:r>
                        <a:rPr lang="en-US" dirty="0"/>
                        <a:t>Definition</a:t>
                      </a:r>
                    </a:p>
                  </a:txBody>
                  <a:tcPr/>
                </a:tc>
                <a:extLst>
                  <a:ext uri="{0D108BD9-81ED-4DB2-BD59-A6C34878D82A}">
                    <a16:rowId xmlns:a16="http://schemas.microsoft.com/office/drawing/2014/main" val="10000"/>
                  </a:ext>
                </a:extLst>
              </a:tr>
              <a:tr h="531303">
                <a:tc>
                  <a:txBody>
                    <a:bodyPr/>
                    <a:lstStyle/>
                    <a:p>
                      <a:r>
                        <a:rPr lang="en-US" dirty="0"/>
                        <a:t>Confidential</a:t>
                      </a:r>
                    </a:p>
                  </a:txBody>
                  <a:tcPr/>
                </a:tc>
                <a:tc>
                  <a:txBody>
                    <a:bodyPr/>
                    <a:lstStyle/>
                    <a:p>
                      <a:r>
                        <a:rPr lang="en-US" dirty="0"/>
                        <a:t>In JEFS/JIMS, “confidential”</a:t>
                      </a:r>
                      <a:r>
                        <a:rPr lang="en-US" baseline="0" dirty="0"/>
                        <a:t> is a designation for a case. All documents and information in a confidential case are not accessible to the public. Parties on a confidential case will have access to the case in JEFS.</a:t>
                      </a:r>
                      <a:endParaRPr lang="en-US" dirty="0"/>
                    </a:p>
                  </a:txBody>
                  <a:tcPr/>
                </a:tc>
                <a:extLst>
                  <a:ext uri="{0D108BD9-81ED-4DB2-BD59-A6C34878D82A}">
                    <a16:rowId xmlns:a16="http://schemas.microsoft.com/office/drawing/2014/main" val="10001"/>
                  </a:ext>
                </a:extLst>
              </a:tr>
              <a:tr h="531303">
                <a:tc>
                  <a:txBody>
                    <a:bodyPr/>
                    <a:lstStyle/>
                    <a:p>
                      <a:r>
                        <a:rPr lang="en-US" dirty="0"/>
                        <a:t>Sealed</a:t>
                      </a:r>
                    </a:p>
                  </a:txBody>
                  <a:tcPr/>
                </a:tc>
                <a:tc>
                  <a:txBody>
                    <a:bodyPr/>
                    <a:lstStyle/>
                    <a:p>
                      <a:r>
                        <a:rPr lang="en-US" dirty="0"/>
                        <a:t>In JEFS/JIMS, “sealed” is</a:t>
                      </a:r>
                      <a:r>
                        <a:rPr lang="en-US" baseline="0" dirty="0"/>
                        <a:t> a designation for a document(s). Sealed documents are not accessible to the public, but are accessible to other parties on the case.</a:t>
                      </a:r>
                      <a:endParaRPr lang="en-US" dirty="0"/>
                    </a:p>
                  </a:txBody>
                  <a:tcPr/>
                </a:tc>
                <a:extLst>
                  <a:ext uri="{0D108BD9-81ED-4DB2-BD59-A6C34878D82A}">
                    <a16:rowId xmlns:a16="http://schemas.microsoft.com/office/drawing/2014/main" val="10002"/>
                  </a:ext>
                </a:extLst>
              </a:tr>
              <a:tr h="531303">
                <a:tc>
                  <a:txBody>
                    <a:bodyPr/>
                    <a:lstStyle/>
                    <a:p>
                      <a:r>
                        <a:rPr lang="en-US" dirty="0"/>
                        <a:t>In-Camera</a:t>
                      </a:r>
                    </a:p>
                  </a:txBody>
                  <a:tcPr/>
                </a:tc>
                <a:tc>
                  <a:txBody>
                    <a:bodyPr/>
                    <a:lstStyle/>
                    <a:p>
                      <a:r>
                        <a:rPr lang="en-US" dirty="0"/>
                        <a:t>IN JEFS/JIMS, “in camera” is a designation for a document(s).</a:t>
                      </a:r>
                      <a:r>
                        <a:rPr lang="en-US" baseline="0" dirty="0"/>
                        <a:t> In-Camera documents are only accessible to the presiding judge in the case. A document e-filed as in-camera is not accessible by the parties or public.</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94706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What are the case types in JEFS/JIMS?</a:t>
            </a:r>
          </a:p>
        </p:txBody>
      </p:sp>
      <p:sp>
        <p:nvSpPr>
          <p:cNvPr id="3" name="Content Placeholder 2"/>
          <p:cNvSpPr>
            <a:spLocks noGrp="1"/>
          </p:cNvSpPr>
          <p:nvPr>
            <p:ph idx="1"/>
          </p:nvPr>
        </p:nvSpPr>
        <p:spPr>
          <a:xfrm>
            <a:off x="1024128" y="2286000"/>
            <a:ext cx="9720073" cy="967468"/>
          </a:xfrm>
        </p:spPr>
        <p:txBody>
          <a:bodyPr>
            <a:normAutofit lnSpcReduction="10000"/>
          </a:bodyPr>
          <a:lstStyle/>
          <a:p>
            <a:pPr lvl="0"/>
            <a:r>
              <a:rPr lang="en-US" dirty="0"/>
              <a:t>Family Court Civil cases in JEFS/JIMS are categorized into the following types of cases that generally correspond to how the cases were categorized  in HAJIS/</a:t>
            </a:r>
            <a:r>
              <a:rPr lang="en-US" dirty="0" err="1"/>
              <a:t>Ho’ohiki</a:t>
            </a:r>
            <a:r>
              <a:rPr lang="en-US" dirty="0"/>
              <a:t>:</a:t>
            </a:r>
          </a:p>
          <a:p>
            <a:pPr lvl="0"/>
            <a:endParaRPr lang="en-US" dirty="0"/>
          </a:p>
        </p:txBody>
      </p:sp>
      <p:sp>
        <p:nvSpPr>
          <p:cNvPr id="5" name="TextBox 4"/>
          <p:cNvSpPr txBox="1"/>
          <p:nvPr/>
        </p:nvSpPr>
        <p:spPr>
          <a:xfrm>
            <a:off x="1183822" y="3454636"/>
            <a:ext cx="3837214" cy="2308324"/>
          </a:xfrm>
          <a:prstGeom prst="rect">
            <a:avLst/>
          </a:prstGeom>
          <a:noFill/>
        </p:spPr>
        <p:txBody>
          <a:bodyPr wrap="square" rtlCol="0">
            <a:spAutoFit/>
          </a:bodyPr>
          <a:lstStyle/>
          <a:p>
            <a:pPr lvl="0"/>
            <a:r>
              <a:rPr lang="en-US" dirty="0"/>
              <a:t>Adult Abuse (FAB)</a:t>
            </a:r>
          </a:p>
          <a:p>
            <a:pPr lvl="0"/>
            <a:r>
              <a:rPr lang="en-US" dirty="0"/>
              <a:t>Adoption (FAN)</a:t>
            </a:r>
          </a:p>
          <a:p>
            <a:pPr lvl="0"/>
            <a:r>
              <a:rPr lang="en-US" dirty="0"/>
              <a:t>Family Court Appeal (FAL)</a:t>
            </a:r>
          </a:p>
          <a:p>
            <a:pPr lvl="0"/>
            <a:r>
              <a:rPr lang="en-US" dirty="0"/>
              <a:t>Civil Union (FCU)</a:t>
            </a:r>
          </a:p>
          <a:p>
            <a:pPr lvl="0"/>
            <a:r>
              <a:rPr lang="en-US" dirty="0"/>
              <a:t>Domestic Abuse (FDA)</a:t>
            </a:r>
          </a:p>
          <a:p>
            <a:pPr lvl="0"/>
            <a:r>
              <a:rPr lang="en-US" dirty="0"/>
              <a:t>Divorce  (FDV)</a:t>
            </a:r>
          </a:p>
          <a:p>
            <a:pPr lvl="0"/>
            <a:r>
              <a:rPr lang="en-US" dirty="0"/>
              <a:t>Guardianship (FGD)</a:t>
            </a:r>
          </a:p>
          <a:p>
            <a:r>
              <a:rPr lang="en-US" dirty="0"/>
              <a:t>Gun violence (FGV)</a:t>
            </a:r>
          </a:p>
        </p:txBody>
      </p:sp>
      <p:sp>
        <p:nvSpPr>
          <p:cNvPr id="6" name="TextBox 5"/>
          <p:cNvSpPr txBox="1"/>
          <p:nvPr/>
        </p:nvSpPr>
        <p:spPr>
          <a:xfrm>
            <a:off x="6017079" y="3454636"/>
            <a:ext cx="3731078" cy="2031325"/>
          </a:xfrm>
          <a:prstGeom prst="rect">
            <a:avLst/>
          </a:prstGeom>
          <a:noFill/>
        </p:spPr>
        <p:txBody>
          <a:bodyPr wrap="square" rtlCol="0">
            <a:spAutoFit/>
          </a:bodyPr>
          <a:lstStyle/>
          <a:p>
            <a:pPr lvl="0"/>
            <a:r>
              <a:rPr lang="en-US" dirty="0"/>
              <a:t>Family Court Miscellaneous (FFM)</a:t>
            </a:r>
          </a:p>
          <a:p>
            <a:pPr lvl="0"/>
            <a:r>
              <a:rPr lang="en-US" dirty="0"/>
              <a:t>Paternity (FPA)</a:t>
            </a:r>
          </a:p>
          <a:p>
            <a:pPr lvl="0"/>
            <a:r>
              <a:rPr lang="en-US" dirty="0"/>
              <a:t>Termination of Parental Rights (FTM)</a:t>
            </a:r>
          </a:p>
          <a:p>
            <a:pPr lvl="0"/>
            <a:r>
              <a:rPr lang="en-US" dirty="0"/>
              <a:t>Uniform Child Custody Jurisdiction &amp; Enforcement Act (FUJ)</a:t>
            </a:r>
          </a:p>
          <a:p>
            <a:pPr lvl="0"/>
            <a:r>
              <a:rPr lang="en-US" dirty="0"/>
              <a:t>Uniform Interstate Family Support Act (FUF)</a:t>
            </a:r>
          </a:p>
        </p:txBody>
      </p:sp>
      <p:sp>
        <p:nvSpPr>
          <p:cNvPr id="7" name="TextBox 6"/>
          <p:cNvSpPr txBox="1"/>
          <p:nvPr/>
        </p:nvSpPr>
        <p:spPr>
          <a:xfrm>
            <a:off x="1183822" y="5910942"/>
            <a:ext cx="8903153" cy="646331"/>
          </a:xfrm>
          <a:prstGeom prst="rect">
            <a:avLst/>
          </a:prstGeom>
          <a:noFill/>
        </p:spPr>
        <p:txBody>
          <a:bodyPr wrap="square" rtlCol="0">
            <a:spAutoFit/>
          </a:bodyPr>
          <a:lstStyle/>
          <a:p>
            <a:r>
              <a:rPr lang="en-US" dirty="0"/>
              <a:t>Note: See JEFS User Guide for listing of Family Court Miscellaneous sub-case types (e.g. Child Custody, Involuntary Hospitalization).</a:t>
            </a:r>
          </a:p>
        </p:txBody>
      </p:sp>
    </p:spTree>
    <p:extLst>
      <p:ext uri="{BB962C8B-B14F-4D97-AF65-F5344CB8AC3E}">
        <p14:creationId xmlns:p14="http://schemas.microsoft.com/office/powerpoint/2010/main" val="1051890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0070C0"/>
                </a:solidFill>
              </a:rPr>
              <a:t>Question: Will FC-S cases be part of JEFS one day?</a:t>
            </a:r>
          </a:p>
        </p:txBody>
      </p:sp>
      <p:sp>
        <p:nvSpPr>
          <p:cNvPr id="3" name="Content Placeholder 2"/>
          <p:cNvSpPr>
            <a:spLocks noGrp="1"/>
          </p:cNvSpPr>
          <p:nvPr>
            <p:ph idx="1"/>
          </p:nvPr>
        </p:nvSpPr>
        <p:spPr/>
        <p:txBody>
          <a:bodyPr>
            <a:normAutofit/>
          </a:bodyPr>
          <a:lstStyle/>
          <a:p>
            <a:pPr lvl="0"/>
            <a:r>
              <a:rPr lang="en-US" dirty="0"/>
              <a:t>There are no plans at this time to include Family Court Special (FC-S) or Family Court Juvenile (FC-J) cases in JEFS/JIMS.</a:t>
            </a:r>
          </a:p>
        </p:txBody>
      </p:sp>
    </p:spTree>
    <p:extLst>
      <p:ext uri="{BB962C8B-B14F-4D97-AF65-F5344CB8AC3E}">
        <p14:creationId xmlns:p14="http://schemas.microsoft.com/office/powerpoint/2010/main" val="513471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2695</TotalTime>
  <Words>11783</Words>
  <Application>Microsoft Office PowerPoint</Application>
  <PresentationFormat>Widescreen</PresentationFormat>
  <Paragraphs>535</Paragraphs>
  <Slides>64</Slides>
  <Notes>64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64</vt:i4>
      </vt:variant>
    </vt:vector>
  </HeadingPairs>
  <TitlesOfParts>
    <vt:vector size="69" baseType="lpstr">
      <vt:lpstr>Calibri</vt:lpstr>
      <vt:lpstr>Tw Cen MT</vt:lpstr>
      <vt:lpstr>Tw Cen MT Condensed</vt:lpstr>
      <vt:lpstr>Wingdings 3</vt:lpstr>
      <vt:lpstr>Integral</vt:lpstr>
      <vt:lpstr>JEFS Operational Information for 1C Family Court Civil Cases</vt:lpstr>
      <vt:lpstr>JEFS Resources and Contact Info</vt:lpstr>
      <vt:lpstr>JEFS Resources and Contact Info</vt:lpstr>
      <vt:lpstr>Question: What are the hours of operation for electronic court filing?</vt:lpstr>
      <vt:lpstr>Question: Who can we contact for e-filing problems after work hours and on weekends?</vt:lpstr>
      <vt:lpstr>Basic JEFs/JIMS Terminology</vt:lpstr>
      <vt:lpstr>Basic JEFS/JIMS Terminology</vt:lpstr>
      <vt:lpstr>Question: What are the case types in JEFS/JIMS?</vt:lpstr>
      <vt:lpstr>Question: Will FC-S cases be part of JEFS one day?</vt:lpstr>
      <vt:lpstr>JEFs/JIMS Family Civil Launch Timeline</vt:lpstr>
      <vt:lpstr>Question: How much is this system like the filings in Appellate, Criminal and Civil cases?  Can we use the same password for JEFS?  </vt:lpstr>
      <vt:lpstr>Question: How will we view, access and download case files and documents? </vt:lpstr>
      <vt:lpstr>Question: For searching court cases, Will there continue to be a Ho`ohiki system and what cases will be on the system? </vt:lpstr>
      <vt:lpstr>Question: What is the Case ID format when entering my Case ID in JIMS? </vt:lpstr>
      <vt:lpstr>Launch Day Catch up starts April 25 (Mon)  </vt:lpstr>
      <vt:lpstr>Case parties and Service</vt:lpstr>
      <vt:lpstr>Question: Are unrepresented parties required to file documents electronically?</vt:lpstr>
      <vt:lpstr>Question: With JEFS, will NEFS be distributed automatically to the parties and/or recipients on record? </vt:lpstr>
      <vt:lpstr>HCRR Rule 9</vt:lpstr>
      <vt:lpstr>Question: Can we use initials for Notice to Attend Kids First?</vt:lpstr>
      <vt:lpstr>Question: for our client's financial information, to preserve their privacy, is it ok if we file a document as sealed?</vt:lpstr>
      <vt:lpstr>Sealed vs. In-Camera Documents</vt:lpstr>
      <vt:lpstr>Question: Can we declare any document we want to as "sealed" just because we feel like it?</vt:lpstr>
      <vt:lpstr>Question: If we are the ones sealing the document, can we see it?</vt:lpstr>
      <vt:lpstr>Case Confidentiality During Case Creation</vt:lpstr>
      <vt:lpstr>Case Confidentiality During Case Creation</vt:lpstr>
      <vt:lpstr>Question: Children's guardianships are auto confidential, but those of adults are not. Can we separate them/select the confidential box? </vt:lpstr>
      <vt:lpstr>Documents Sealed Upon Filing</vt:lpstr>
      <vt:lpstr>Filing Fees</vt:lpstr>
      <vt:lpstr>Question: When submitting a payment due to court in person, do we need to submit payment to the Kapolei court? </vt:lpstr>
      <vt:lpstr>Question: For the initiation fee, if we click "fee waiver" request, does a form automatically pop up?</vt:lpstr>
      <vt:lpstr>Question: If we are coming up to the 10-day payment deadline, will we be getting a reminder?</vt:lpstr>
      <vt:lpstr>DOCUMENT CATEGORY/Document Type</vt:lpstr>
      <vt:lpstr>DOCUMENT CATEGORy/Document Type</vt:lpstr>
      <vt:lpstr>Importance of Document Type used</vt:lpstr>
      <vt:lpstr>Obtaining Hearing Dates</vt:lpstr>
      <vt:lpstr>Submission of Proposed Orders, Decrees, and Judgments </vt:lpstr>
      <vt:lpstr>Question: Do attorneys submit proposed orders by delivering them to the Judge's chambers or will the judges be given an email address?</vt:lpstr>
      <vt:lpstr>Pre-Signed Subpoenas and Summons</vt:lpstr>
      <vt:lpstr>Certified Copies of Court Documents</vt:lpstr>
      <vt:lpstr>Question: Does the initial filing fee include certification for any documents?</vt:lpstr>
      <vt:lpstr>Question: When we file a Complaint for Divorce, do we have to purchase certified copies?</vt:lpstr>
      <vt:lpstr>Question: If a party has been granted a fee waiver, does that include the cost of certified copies?</vt:lpstr>
      <vt:lpstr>Question: I don’t own a color printer; are black and white copies considered sufficiently certified for us to serve?</vt:lpstr>
      <vt:lpstr>Requests for Copies of Confidential Records</vt:lpstr>
      <vt:lpstr>Request for Audio Recordings of Family Court Proceedings and Transcripts</vt:lpstr>
      <vt:lpstr>Question: Will we have to file Deposition Transcripts for use at Trial?</vt:lpstr>
      <vt:lpstr>Court Forms</vt:lpstr>
      <vt:lpstr>Guidance on Case Initiation for Specific Case Types and Processes</vt:lpstr>
      <vt:lpstr>Question: how do we submit documents to the Court such as exhibits and courtesy copies? </vt:lpstr>
      <vt:lpstr>Question: Will courtesy copies still need to be submitted to the Presiding Judge if a document is filed shortly before a hearing? </vt:lpstr>
      <vt:lpstr>Question: When filing more than one exhibit with a lead document, does each exhibit need to be filed separately?</vt:lpstr>
      <vt:lpstr>Question: Our process servers file their service documents at court for us.  Will they have filing access? </vt:lpstr>
      <vt:lpstr>Question: After a matter is closed (terminated), how long will it be available on JEFS?</vt:lpstr>
      <vt:lpstr>Question: For those of us who work with assisting pro se parties to initiate cases, can you please go over that procedure?</vt:lpstr>
      <vt:lpstr>Question: What happens when you have cases consolidated (e.g., FC-S, FC-A, FC-G). Does there need to be separate filings in each case?</vt:lpstr>
      <vt:lpstr>Question: Are confidential settlement letters "sent" to the court via e-filing as well?</vt:lpstr>
      <vt:lpstr>Question: For guardianship cases, how do our clients file the annual reports if the case is confidential?</vt:lpstr>
      <vt:lpstr>Question: Will Ex-Officio filings no longer be necessary? </vt:lpstr>
      <vt:lpstr>Question: If the information for my client is incorrect, can I correct it?</vt:lpstr>
      <vt:lpstr>Question: How does an attorney get removed from a case?</vt:lpstr>
      <vt:lpstr>Question: Are the attorneys able to reopen a case? For example, to file a motion for post decree in an old case?</vt:lpstr>
      <vt:lpstr>Question: Does the JIMS/JEFS system negate the need for a certificate of service or sending a copy to opposing counsel?</vt:lpstr>
      <vt:lpstr>Mahalo!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JEFS Operational Information for Family Court Civil Cases</dc:title>
  <dc:creator>Mark M. Santoki</dc:creator>
  <cp:lastModifiedBy>Jan M. Kagehiro</cp:lastModifiedBy>
  <cp:revision>902</cp:revision>
  <cp:lastPrinted>2022-04-05T03:24:03Z</cp:lastPrinted>
  <dcterms:created xsi:type="dcterms:W3CDTF">2022-03-04T18:50:03Z</dcterms:created>
  <dcterms:modified xsi:type="dcterms:W3CDTF">2022-04-09T02:00:38Z</dcterms:modified>
</cp:coreProperties>
</file>